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5" r:id="rId13"/>
    <p:sldId id="279" r:id="rId14"/>
    <p:sldId id="280" r:id="rId15"/>
    <p:sldId id="283" r:id="rId16"/>
    <p:sldId id="284" r:id="rId17"/>
    <p:sldId id="285" r:id="rId18"/>
    <p:sldId id="286" r:id="rId19"/>
    <p:sldId id="298" r:id="rId20"/>
    <p:sldId id="299" r:id="rId21"/>
    <p:sldId id="300" r:id="rId22"/>
    <p:sldId id="304" r:id="rId23"/>
    <p:sldId id="305" r:id="rId24"/>
    <p:sldId id="306" r:id="rId25"/>
    <p:sldId id="307" r:id="rId26"/>
    <p:sldId id="308" r:id="rId27"/>
    <p:sldId id="309" r:id="rId28"/>
    <p:sldId id="31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21-Mar-14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6400800" cy="609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VISION LIFE TECHNOLOGIES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 descr="H:\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799" y="762000"/>
            <a:ext cx="2501809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650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TiO2 </a:t>
            </a:r>
            <a:r>
              <a:rPr lang="en-US" sz="4800" dirty="0" smtClean="0"/>
              <a:t>Beads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293562"/>
              </p:ext>
            </p:extLst>
          </p:nvPr>
        </p:nvGraphicFramePr>
        <p:xfrm>
          <a:off x="228601" y="1447800"/>
          <a:ext cx="8000999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730"/>
                <a:gridCol w="2479185"/>
                <a:gridCol w="1803042"/>
                <a:gridCol w="1803042"/>
              </a:tblGrid>
              <a:tr h="9213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Product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Composition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TiO</a:t>
                      </a:r>
                      <a:r>
                        <a:rPr lang="en-US" sz="1800" dirty="0" smtClean="0"/>
                        <a:t>2 </a:t>
                      </a:r>
                      <a:r>
                        <a:rPr lang="en-US" sz="2400" dirty="0" smtClean="0"/>
                        <a:t>% 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Size ( µm)</a:t>
                      </a:r>
                      <a:endParaRPr lang="en-US" sz="2400" dirty="0"/>
                    </a:p>
                  </a:txBody>
                  <a:tcPr/>
                </a:tc>
              </a:tr>
              <a:tr h="1711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TB C 90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0">
                        <a:buNone/>
                      </a:pPr>
                      <a:r>
                        <a:rPr lang="en-US" sz="2400" dirty="0" smtClean="0"/>
                        <a:t>Titanium dioxide, Silica,</a:t>
                      </a:r>
                    </a:p>
                    <a:p>
                      <a:pPr marL="114300" indent="0">
                        <a:buNone/>
                      </a:pPr>
                      <a:r>
                        <a:rPr lang="en-US" sz="2400" dirty="0" err="1" smtClean="0"/>
                        <a:t>Dimethicone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90 - 95 %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O.5 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171103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TB V 70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0">
                        <a:buNone/>
                      </a:pPr>
                      <a:r>
                        <a:rPr lang="en-US" sz="2400" dirty="0" smtClean="0"/>
                        <a:t>Titanium dioxide,</a:t>
                      </a:r>
                    </a:p>
                    <a:p>
                      <a:pPr marL="114300" indent="0">
                        <a:buNone/>
                      </a:pPr>
                      <a:r>
                        <a:rPr lang="en-US" sz="2400" dirty="0" err="1" smtClean="0"/>
                        <a:t>Polymethylsilsesquioxane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60 - 70 %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0.15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63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pPr algn="ctr"/>
            <a:r>
              <a:rPr lang="en-US" sz="4800" dirty="0"/>
              <a:t>TiO2 Dispersion in </a:t>
            </a:r>
            <a:r>
              <a:rPr lang="en-US" sz="4800" dirty="0" smtClean="0"/>
              <a:t>oil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876832"/>
              </p:ext>
            </p:extLst>
          </p:nvPr>
        </p:nvGraphicFramePr>
        <p:xfrm>
          <a:off x="228600" y="1510687"/>
          <a:ext cx="8001000" cy="5118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561953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TiO2 Part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Solvents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91247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BR T 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Titanium Dioxide,</a:t>
                      </a:r>
                    </a:p>
                    <a:p>
                      <a:r>
                        <a:rPr lang="en-US" sz="1600" dirty="0" smtClean="0"/>
                        <a:t>Stearic acid,</a:t>
                      </a:r>
                    </a:p>
                    <a:p>
                      <a:r>
                        <a:rPr lang="en-US" sz="1600" dirty="0" smtClean="0"/>
                        <a:t>Aluminum Hydroxide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Solid 40%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Cyclomethicone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Trans Tita</a:t>
                      </a:r>
                      <a:r>
                        <a:rPr lang="en-US" b="1" baseline="0" dirty="0" smtClean="0"/>
                        <a:t>n CT 50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Titanium Dioxide,</a:t>
                      </a:r>
                    </a:p>
                    <a:p>
                      <a:r>
                        <a:rPr lang="en-US" sz="1600" dirty="0" smtClean="0"/>
                        <a:t>Stearic acid,</a:t>
                      </a:r>
                    </a:p>
                    <a:p>
                      <a:r>
                        <a:rPr lang="en-US" sz="1600" dirty="0" smtClean="0"/>
                        <a:t>Aluminum Hydroxide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Solid 50%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Hydrocarbon,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err="1" smtClean="0"/>
                        <a:t>Cyclomethicone</a:t>
                      </a:r>
                      <a:endParaRPr lang="en-US" sz="1600" dirty="0" smtClean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Trans Tita</a:t>
                      </a:r>
                      <a:r>
                        <a:rPr lang="en-US" b="1" baseline="0" dirty="0" smtClean="0"/>
                        <a:t>n HT 60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Titanium Dioxide,</a:t>
                      </a:r>
                    </a:p>
                    <a:p>
                      <a:r>
                        <a:rPr lang="en-US" sz="1600" dirty="0" smtClean="0"/>
                        <a:t>Stearic acid,</a:t>
                      </a:r>
                    </a:p>
                    <a:p>
                      <a:r>
                        <a:rPr lang="en-US" sz="1600" dirty="0" smtClean="0"/>
                        <a:t>Aluminum Hydroxide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Solid 60%</a:t>
                      </a:r>
                    </a:p>
                    <a:p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Hydrocarbon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Trans Tita</a:t>
                      </a:r>
                      <a:r>
                        <a:rPr lang="en-US" b="1" baseline="0" dirty="0" smtClean="0"/>
                        <a:t>n  DF 40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Titanium Dioxide,</a:t>
                      </a:r>
                    </a:p>
                    <a:p>
                      <a:r>
                        <a:rPr lang="en-US" sz="1600" dirty="0" smtClean="0"/>
                        <a:t>Alumina, Silica</a:t>
                      </a:r>
                    </a:p>
                    <a:p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Solid 40%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Phenyl </a:t>
                      </a:r>
                      <a:r>
                        <a:rPr lang="en-US" sz="1600" dirty="0" err="1" smtClean="0"/>
                        <a:t>Trimethicone</a:t>
                      </a:r>
                      <a:r>
                        <a:rPr lang="en-US" sz="1600" dirty="0" smtClean="0"/>
                        <a:t>,</a:t>
                      </a:r>
                    </a:p>
                    <a:p>
                      <a:r>
                        <a:rPr lang="en-US" sz="1600" dirty="0" smtClean="0"/>
                        <a:t>C12-15 Alkyl Benzoate</a:t>
                      </a:r>
                    </a:p>
                  </a:txBody>
                  <a:tcPr/>
                </a:tc>
              </a:tr>
              <a:tr h="78888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Trans Tita</a:t>
                      </a:r>
                      <a:r>
                        <a:rPr lang="en-US" b="1" baseline="0" dirty="0" smtClean="0"/>
                        <a:t>n  TX 40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Titanium Dioxide,</a:t>
                      </a:r>
                    </a:p>
                    <a:p>
                      <a:r>
                        <a:rPr lang="en-US" sz="1600" dirty="0" smtClean="0"/>
                        <a:t>Silica, Silicone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Solid 40%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Cyclomethicone</a:t>
                      </a:r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85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Titanium Dioxide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100671"/>
              </p:ext>
            </p:extLst>
          </p:nvPr>
        </p:nvGraphicFramePr>
        <p:xfrm>
          <a:off x="152401" y="990600"/>
          <a:ext cx="8153399" cy="5791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315"/>
                <a:gridCol w="2437628"/>
                <a:gridCol w="1538377"/>
                <a:gridCol w="1384539"/>
                <a:gridCol w="1384540"/>
              </a:tblGrid>
              <a:tr h="66390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Product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Composition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Properties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Distinction</a:t>
                      </a:r>
                      <a:endParaRPr lang="en-US" dirty="0"/>
                    </a:p>
                  </a:txBody>
                  <a:tcPr/>
                </a:tc>
              </a:tr>
              <a:tr h="66390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 Titan CR 50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Titanium Dioxide 98%, 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Alkyl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Silan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0.25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μm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Wet Coating 	</a:t>
                      </a:r>
                      <a:endParaRPr lang="en-US" sz="1600" dirty="0"/>
                    </a:p>
                  </a:txBody>
                  <a:tcPr/>
                </a:tc>
              </a:tr>
              <a:tr h="83361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MS TiO</a:t>
                      </a:r>
                      <a:r>
                        <a:rPr lang="en-US" sz="1400" b="1" dirty="0" smtClean="0"/>
                        <a:t>2</a:t>
                      </a:r>
                      <a:r>
                        <a:rPr lang="en-US" sz="1800" b="1" dirty="0" smtClean="0"/>
                        <a:t>@ CR 50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Titanium Dioxide 97% 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Stearic Acid 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0.25μm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Wet Coating 	</a:t>
                      </a:r>
                      <a:endParaRPr lang="en-US" sz="1600" dirty="0"/>
                    </a:p>
                  </a:txBody>
                  <a:tcPr/>
                </a:tc>
              </a:tr>
              <a:tr h="83361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SP Titan 83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Titanium Dioxide 83%, 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Stearic Acid 3%, 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PMMA 14%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0.25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μm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Dispersion, 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Wet Coating 	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66390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 Flake Soft Titan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Titanium Dioxide 98%, 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Alkyl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Silan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10 .0 </a:t>
                      </a:r>
                      <a:r>
                        <a:rPr lang="el-G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Soft, Adhesion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Wet Coating 	</a:t>
                      </a:r>
                      <a:endParaRPr lang="en-US" sz="1600" dirty="0"/>
                    </a:p>
                  </a:txBody>
                  <a:tcPr/>
                </a:tc>
              </a:tr>
              <a:tr h="92215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  </a:t>
                      </a:r>
                      <a:r>
                        <a:rPr lang="en-US" sz="1800" b="1" dirty="0" err="1" smtClean="0"/>
                        <a:t>Microtitan</a:t>
                      </a:r>
                      <a:r>
                        <a:rPr lang="en-US" sz="1800" b="1" baseline="0" dirty="0" smtClean="0"/>
                        <a:t> 100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Titanium Dioxide 98% </a:t>
                      </a:r>
                    </a:p>
                    <a:p>
                      <a:r>
                        <a:rPr lang="fi-FI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Alkyl Silan 2%</a:t>
                      </a: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100nm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UVA, UVB 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 	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Wet Coating 	</a:t>
                      </a:r>
                      <a:endParaRPr lang="en-US" sz="1600" dirty="0"/>
                    </a:p>
                  </a:txBody>
                  <a:tcPr/>
                </a:tc>
              </a:tr>
              <a:tr h="121009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MTS- 15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Titanium Dioxide 78%, 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Stearic Acid,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Dimethicone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Aluminum Hydroxide	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Width 10~17nm 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Length 40~120nm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Transparent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Wet Coating 	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30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8600" y="1524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latin typeface="+mn-lt"/>
              </a:rPr>
              <a:t>Water Soluble Film Former</a:t>
            </a:r>
            <a:endParaRPr lang="en-US" sz="4000" dirty="0"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313833"/>
              </p:ext>
            </p:extLst>
          </p:nvPr>
        </p:nvGraphicFramePr>
        <p:xfrm>
          <a:off x="199292" y="1524000"/>
          <a:ext cx="8077200" cy="3276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548713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136394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Nanosol</a:t>
                      </a:r>
                      <a:r>
                        <a:rPr lang="en-US" baseline="0" dirty="0" smtClean="0"/>
                        <a:t> 50 CG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Alkyl Acrylate Copolymer Emulsion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Peeling Gel 	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36394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Nanosol</a:t>
                      </a:r>
                      <a:r>
                        <a:rPr lang="en-US" baseline="0" dirty="0" smtClean="0"/>
                        <a:t> 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Alkyl Acrylate Copolymer Emulsion 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Mascara,</a:t>
                      </a:r>
                      <a:r>
                        <a:rPr lang="en-US" baseline="0" dirty="0" smtClean="0"/>
                        <a:t> Liquid Eyeliner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4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Starch Derivatives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880951"/>
              </p:ext>
            </p:extLst>
          </p:nvPr>
        </p:nvGraphicFramePr>
        <p:xfrm>
          <a:off x="457200" y="1625599"/>
          <a:ext cx="7543800" cy="4394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3251199"/>
                <a:gridCol w="1955801"/>
              </a:tblGrid>
              <a:tr h="573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Product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Composition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Size</a:t>
                      </a:r>
                      <a:r>
                        <a:rPr lang="en-US" sz="2000" baseline="0" dirty="0" smtClean="0"/>
                        <a:t> (µm)</a:t>
                      </a:r>
                      <a:endParaRPr lang="en-US" sz="2000" dirty="0"/>
                    </a:p>
                  </a:txBody>
                  <a:tcPr/>
                </a:tc>
              </a:tr>
              <a:tr h="1839433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Flowsta</a:t>
                      </a:r>
                      <a:r>
                        <a:rPr lang="en-US" sz="2000" dirty="0" smtClean="0"/>
                        <a:t> ASO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Aluminium</a:t>
                      </a:r>
                      <a:r>
                        <a:rPr lang="en-US" sz="2000" baseline="0" dirty="0" smtClean="0"/>
                        <a:t> Starch </a:t>
                      </a:r>
                      <a:r>
                        <a:rPr lang="en-US" sz="2000" baseline="0" dirty="0" err="1" smtClean="0"/>
                        <a:t>Octenylsuccinate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14-18</a:t>
                      </a:r>
                      <a:endParaRPr lang="en-US" sz="2000" dirty="0"/>
                    </a:p>
                  </a:txBody>
                  <a:tcPr/>
                </a:tc>
              </a:tr>
              <a:tr h="990464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Flowsta</a:t>
                      </a:r>
                      <a:r>
                        <a:rPr lang="en-US" sz="2000" dirty="0" smtClean="0"/>
                        <a:t> ZMS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Zea</a:t>
                      </a:r>
                      <a:r>
                        <a:rPr lang="en-US" sz="2000" dirty="0" smtClean="0"/>
                        <a:t> Mays Starch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15-19</a:t>
                      </a:r>
                      <a:endParaRPr lang="en-US" sz="2000" dirty="0"/>
                    </a:p>
                  </a:txBody>
                  <a:tcPr/>
                </a:tc>
              </a:tr>
              <a:tr h="990464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Flowsta</a:t>
                      </a:r>
                      <a:r>
                        <a:rPr lang="en-US" sz="2000" dirty="0" smtClean="0"/>
                        <a:t> WCS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Waxy Corn Starch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13-17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52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Silicone Gel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504046"/>
              </p:ext>
            </p:extLst>
          </p:nvPr>
        </p:nvGraphicFramePr>
        <p:xfrm>
          <a:off x="152400" y="914401"/>
          <a:ext cx="8153400" cy="579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3810000"/>
                <a:gridCol w="2362200"/>
              </a:tblGrid>
              <a:tr h="384675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948513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Puresil</a:t>
                      </a:r>
                      <a:r>
                        <a:rPr lang="en-US" b="1" dirty="0" smtClean="0"/>
                        <a:t> CM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u="none" strike="noStrike" kern="1200" baseline="0" dirty="0" smtClean="0"/>
                        <a:t>Polysilicone11 (30%), </a:t>
                      </a:r>
                    </a:p>
                    <a:p>
                      <a:r>
                        <a:rPr lang="en-US" sz="1800" b="1" u="none" strike="noStrike" kern="1200" baseline="0" dirty="0" smtClean="0"/>
                        <a:t>D5, Hydrogenated C6-C14 Olefin Polymer </a:t>
                      </a:r>
                      <a:endParaRPr lang="en-US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b="1" u="none" strike="noStrike" baseline="0" dirty="0" smtClean="0"/>
                    </a:p>
                    <a:p>
                      <a:r>
                        <a:rPr lang="en-US" sz="1800" b="1" u="none" strike="noStrike" baseline="0" dirty="0" smtClean="0"/>
                        <a:t>Transparent Gel 	</a:t>
                      </a:r>
                      <a:endParaRPr lang="en-US" sz="18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/>
                </a:tc>
              </a:tr>
              <a:tr h="948513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Puresil</a:t>
                      </a:r>
                      <a:r>
                        <a:rPr lang="en-US" b="1" dirty="0" smtClean="0"/>
                        <a:t> DM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u="none" strike="noStrike" kern="1200" baseline="0" dirty="0" smtClean="0"/>
                        <a:t>Polysilicone11(30%), </a:t>
                      </a:r>
                      <a:r>
                        <a:rPr lang="en-US" sz="1800" b="1" u="none" strike="noStrike" kern="1200" baseline="0" dirty="0" err="1" smtClean="0"/>
                        <a:t>Dimethicone</a:t>
                      </a:r>
                      <a:r>
                        <a:rPr lang="en-US" sz="1800" b="1" u="none" strike="noStrike" kern="1200" baseline="0" dirty="0" smtClean="0"/>
                        <a:t>, </a:t>
                      </a:r>
                    </a:p>
                    <a:p>
                      <a:r>
                        <a:rPr lang="en-US" sz="1800" b="1" u="none" strike="noStrike" kern="1200" baseline="0" dirty="0" smtClean="0"/>
                        <a:t>Hydrogenated C6-C14 Olefin Polymer 	</a:t>
                      </a:r>
                      <a:endParaRPr lang="en-US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b="1" u="none" strike="noStrike" baseline="0" dirty="0" smtClean="0"/>
                    </a:p>
                    <a:p>
                      <a:r>
                        <a:rPr lang="en-US" sz="1800" b="1" u="none" strike="noStrike" baseline="0" dirty="0" smtClean="0"/>
                        <a:t>Transparent Gel 	</a:t>
                      </a:r>
                      <a:endParaRPr lang="en-US" sz="18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/>
                </a:tc>
              </a:tr>
              <a:tr h="948513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Puresil</a:t>
                      </a:r>
                      <a:r>
                        <a:rPr lang="en-US" b="1" dirty="0" smtClean="0"/>
                        <a:t> 125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u="none" strike="noStrike" kern="1200" baseline="0" dirty="0" smtClean="0"/>
                        <a:t>C30-45 </a:t>
                      </a:r>
                    </a:p>
                    <a:p>
                      <a:r>
                        <a:rPr lang="en-US" sz="1800" b="1" u="none" strike="noStrike" kern="1200" baseline="0" dirty="0" smtClean="0"/>
                        <a:t>Alkyl </a:t>
                      </a:r>
                      <a:r>
                        <a:rPr lang="en-US" sz="1800" b="1" u="none" strike="noStrike" kern="1200" baseline="0" dirty="0" err="1" smtClean="0"/>
                        <a:t>Cetearyl</a:t>
                      </a:r>
                      <a:r>
                        <a:rPr lang="en-US" sz="1800" b="1" u="none" strike="noStrike" kern="1200" baseline="0" dirty="0" smtClean="0"/>
                        <a:t> </a:t>
                      </a:r>
                      <a:r>
                        <a:rPr lang="en-US" sz="1800" b="1" u="none" strike="noStrike" kern="1200" baseline="0" dirty="0" err="1" smtClean="0"/>
                        <a:t>Dimethicone</a:t>
                      </a:r>
                      <a:r>
                        <a:rPr lang="en-US" sz="1800" b="1" u="none" strike="noStrike" kern="1200" baseline="0" dirty="0" smtClean="0"/>
                        <a:t> </a:t>
                      </a:r>
                      <a:r>
                        <a:rPr lang="en-US" sz="1800" b="1" u="none" strike="noStrike" kern="1200" baseline="0" dirty="0" err="1" smtClean="0"/>
                        <a:t>Crosspolymer</a:t>
                      </a:r>
                      <a:r>
                        <a:rPr lang="en-US" sz="1800" b="1" u="none" strike="noStrike" kern="1200" baseline="0" dirty="0" smtClean="0"/>
                        <a:t>(12%), D5 </a:t>
                      </a:r>
                      <a:endParaRPr lang="en-US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u="none" strike="noStrike" kern="1200" baseline="0" dirty="0" smtClean="0"/>
                    </a:p>
                    <a:p>
                      <a:r>
                        <a:rPr lang="en-US" sz="1800" b="1" u="none" strike="noStrike" kern="1200" baseline="0" dirty="0" smtClean="0"/>
                        <a:t>Volatile Gel 	</a:t>
                      </a:r>
                    </a:p>
                  </a:txBody>
                  <a:tcPr/>
                </a:tc>
              </a:tr>
              <a:tr h="94851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Puresilk-5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u="none" strike="noStrike" kern="1200" baseline="0" dirty="0" smtClean="0"/>
                        <a:t>D5, </a:t>
                      </a:r>
                      <a:r>
                        <a:rPr lang="en-US" sz="1800" b="1" u="none" strike="noStrike" kern="1200" baseline="0" dirty="0" err="1" smtClean="0"/>
                        <a:t>Dimethicone</a:t>
                      </a:r>
                      <a:r>
                        <a:rPr lang="en-US" sz="1800" b="1" u="none" strike="noStrike" kern="1200" baseline="0" dirty="0" smtClean="0"/>
                        <a:t>, </a:t>
                      </a:r>
                    </a:p>
                    <a:p>
                      <a:r>
                        <a:rPr lang="en-US" sz="1800" b="1" u="none" strike="noStrike" kern="1200" baseline="0" dirty="0" err="1" smtClean="0"/>
                        <a:t>Dimethicone</a:t>
                      </a:r>
                      <a:r>
                        <a:rPr lang="en-US" sz="1800" b="1" u="none" strike="noStrike" kern="1200" baseline="0" dirty="0" smtClean="0"/>
                        <a:t>/</a:t>
                      </a:r>
                      <a:r>
                        <a:rPr lang="en-US" sz="1800" b="1" u="none" strike="noStrike" kern="1200" baseline="0" dirty="0" err="1" smtClean="0"/>
                        <a:t>Vinyldimethicone</a:t>
                      </a:r>
                      <a:r>
                        <a:rPr lang="en-US" sz="1800" b="1" u="none" strike="noStrike" kern="1200" baseline="0" dirty="0" smtClean="0"/>
                        <a:t> </a:t>
                      </a:r>
                      <a:r>
                        <a:rPr lang="en-US" sz="1800" b="1" u="none" strike="noStrike" kern="1200" baseline="0" dirty="0" err="1" smtClean="0"/>
                        <a:t>Crosspolymer</a:t>
                      </a:r>
                      <a:r>
                        <a:rPr lang="en-US" sz="1800" b="1" u="none" strike="noStrike" kern="1200" baseline="0" dirty="0" smtClean="0"/>
                        <a:t> </a:t>
                      </a:r>
                      <a:endParaRPr lang="en-US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u="none" strike="noStrike" kern="1200" baseline="0" dirty="0" smtClean="0"/>
                    </a:p>
                    <a:p>
                      <a:r>
                        <a:rPr lang="en-US" sz="1800" b="1" u="none" strike="noStrike" kern="1200" baseline="0" dirty="0" smtClean="0"/>
                        <a:t>Excellent Silky Gel 	</a:t>
                      </a:r>
                    </a:p>
                  </a:txBody>
                  <a:tcPr/>
                </a:tc>
              </a:tr>
              <a:tr h="948513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Puresil</a:t>
                      </a:r>
                      <a:r>
                        <a:rPr lang="en-US" b="1" dirty="0" smtClean="0"/>
                        <a:t> 200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u="none" strike="noStrike" kern="1200" baseline="0" dirty="0" err="1" smtClean="0"/>
                        <a:t>Dimethicone</a:t>
                      </a:r>
                      <a:r>
                        <a:rPr lang="en-US" sz="1800" b="1" u="none" strike="noStrike" kern="1200" baseline="0" dirty="0" smtClean="0"/>
                        <a:t>, </a:t>
                      </a:r>
                    </a:p>
                    <a:p>
                      <a:r>
                        <a:rPr lang="en-US" sz="1800" b="1" u="none" strike="noStrike" kern="1200" baseline="0" dirty="0" err="1" smtClean="0"/>
                        <a:t>Dimethicone</a:t>
                      </a:r>
                      <a:r>
                        <a:rPr lang="en-US" sz="1800" b="1" u="none" strike="noStrike" kern="1200" baseline="0" dirty="0" smtClean="0"/>
                        <a:t>/</a:t>
                      </a:r>
                      <a:r>
                        <a:rPr lang="en-US" sz="1800" b="1" u="none" strike="noStrike" kern="1200" baseline="0" dirty="0" err="1" smtClean="0"/>
                        <a:t>Vinyldimethicone</a:t>
                      </a:r>
                      <a:r>
                        <a:rPr lang="en-US" sz="1800" b="1" u="none" strike="noStrike" kern="1200" baseline="0" dirty="0" smtClean="0"/>
                        <a:t> </a:t>
                      </a:r>
                      <a:r>
                        <a:rPr lang="en-US" sz="1800" b="1" u="none" strike="noStrike" kern="1200" baseline="0" dirty="0" err="1" smtClean="0"/>
                        <a:t>Crosspolymer</a:t>
                      </a:r>
                      <a:r>
                        <a:rPr lang="en-US" sz="1800" b="1" u="none" strike="noStrike" kern="1200" baseline="0" dirty="0" smtClean="0"/>
                        <a:t> (20%) </a:t>
                      </a:r>
                      <a:endParaRPr lang="en-US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u="none" strike="noStrike" kern="1200" baseline="0" dirty="0" smtClean="0"/>
                    </a:p>
                    <a:p>
                      <a:r>
                        <a:rPr lang="en-US" sz="1800" b="1" u="none" strike="noStrike" kern="1200" baseline="0" dirty="0" smtClean="0"/>
                        <a:t>Non Volatile Gel</a:t>
                      </a:r>
                      <a:endParaRPr lang="en-US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63959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Puresil</a:t>
                      </a:r>
                      <a:r>
                        <a:rPr lang="en-US" b="1" dirty="0" smtClean="0"/>
                        <a:t> 250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u="none" strike="noStrike" kern="1200" baseline="0" dirty="0" smtClean="0"/>
                        <a:t>D5, </a:t>
                      </a:r>
                      <a:r>
                        <a:rPr lang="en-US" sz="1800" b="1" u="none" strike="noStrike" kern="1200" baseline="0" dirty="0" err="1" smtClean="0"/>
                        <a:t>Dimethicone</a:t>
                      </a:r>
                      <a:r>
                        <a:rPr lang="en-US" sz="1800" b="1" u="none" strike="noStrike" kern="1200" baseline="0" dirty="0" smtClean="0"/>
                        <a:t>(6cps), Polysilicone11(30%) </a:t>
                      </a:r>
                      <a:endParaRPr lang="en-US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u="none" strike="noStrike" kern="1200" baseline="0" dirty="0" smtClean="0"/>
                        <a:t>Volatile Gel 	</a:t>
                      </a:r>
                      <a:endParaRPr lang="en-US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82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Silicone Gel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161799"/>
              </p:ext>
            </p:extLst>
          </p:nvPr>
        </p:nvGraphicFramePr>
        <p:xfrm>
          <a:off x="228600" y="990600"/>
          <a:ext cx="8001001" cy="5715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7183"/>
                <a:gridCol w="3615837"/>
                <a:gridCol w="2307981"/>
              </a:tblGrid>
              <a:tr h="444771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Compostion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4447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Puresil</a:t>
                      </a:r>
                      <a:r>
                        <a:rPr lang="en-US" dirty="0" smtClean="0"/>
                        <a:t> 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D5, Polysilicone11 (7%) </a:t>
                      </a:r>
                      <a:endParaRPr lang="en-US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Volatile Gel 	</a:t>
                      </a:r>
                    </a:p>
                  </a:txBody>
                  <a:tcPr/>
                </a:tc>
              </a:tr>
              <a:tr h="109669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Puresil</a:t>
                      </a:r>
                      <a:r>
                        <a:rPr lang="en-US" dirty="0" smtClean="0"/>
                        <a:t> 650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Phenyltrimethicone,D5, </a:t>
                      </a:r>
                    </a:p>
                    <a:p>
                      <a:r>
                        <a:rPr lang="en-US" sz="1800" u="none" strike="noStrike" kern="1200" baseline="0" dirty="0" err="1" smtClean="0"/>
                        <a:t>Dimethicone</a:t>
                      </a:r>
                      <a:r>
                        <a:rPr lang="en-US" sz="1800" u="none" strike="noStrike" kern="1200" baseline="0" dirty="0" smtClean="0"/>
                        <a:t>/ </a:t>
                      </a:r>
                      <a:r>
                        <a:rPr lang="en-US" sz="1800" u="none" strike="noStrike" kern="1200" baseline="0" dirty="0" err="1" smtClean="0"/>
                        <a:t>Vinyldimethicone</a:t>
                      </a:r>
                      <a:r>
                        <a:rPr lang="en-US" sz="1800" u="none" strike="noStrike" kern="1200" baseline="0" dirty="0" smtClean="0"/>
                        <a:t> </a:t>
                      </a:r>
                      <a:r>
                        <a:rPr lang="en-US" sz="1800" u="none" strike="noStrike" kern="1200" baseline="0" dirty="0" err="1" smtClean="0"/>
                        <a:t>Crosspolymer</a:t>
                      </a:r>
                      <a:r>
                        <a:rPr lang="en-US" sz="1800" u="none" strike="noStrike" kern="1200" baseline="0" dirty="0" smtClean="0"/>
                        <a:t> (6%) 	</a:t>
                      </a:r>
                      <a:endParaRPr lang="en-US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High Moisture Gel 	</a:t>
                      </a:r>
                    </a:p>
                  </a:txBody>
                  <a:tcPr/>
                </a:tc>
              </a:tr>
              <a:tr h="7676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Puresil</a:t>
                      </a:r>
                      <a:r>
                        <a:rPr lang="en-US" dirty="0" smtClean="0"/>
                        <a:t> 5010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D5, </a:t>
                      </a:r>
                      <a:r>
                        <a:rPr lang="en-US" sz="1800" u="none" strike="noStrike" kern="1200" baseline="0" dirty="0" err="1" smtClean="0"/>
                        <a:t>Dimethicone</a:t>
                      </a:r>
                      <a:r>
                        <a:rPr lang="en-US" sz="1800" u="none" strike="noStrike" kern="1200" baseline="0" dirty="0" smtClean="0"/>
                        <a:t>(6cps), </a:t>
                      </a:r>
                    </a:p>
                    <a:p>
                      <a:r>
                        <a:rPr lang="en-US" sz="1800" u="none" strike="noStrike" kern="1200" baseline="0" dirty="0" err="1" smtClean="0"/>
                        <a:t>Dimethicone</a:t>
                      </a:r>
                      <a:r>
                        <a:rPr lang="en-US" sz="1800" u="none" strike="noStrike" kern="1200" baseline="0" dirty="0" smtClean="0"/>
                        <a:t> </a:t>
                      </a:r>
                      <a:r>
                        <a:rPr lang="en-US" sz="1800" u="none" strike="noStrike" kern="1200" baseline="0" dirty="0" err="1" smtClean="0"/>
                        <a:t>Crosspolymer</a:t>
                      </a:r>
                      <a:r>
                        <a:rPr lang="en-US" sz="1800" u="none" strike="noStrike" kern="1200" baseline="0" dirty="0" smtClean="0"/>
                        <a:t> (12%) </a:t>
                      </a:r>
                      <a:endParaRPr lang="en-US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200" u="none" strike="noStrike" baseline="0" dirty="0" smtClean="0"/>
                    </a:p>
                    <a:p>
                      <a:r>
                        <a:rPr lang="en-US" sz="1400" u="none" strike="noStrike" baseline="0" dirty="0" smtClean="0"/>
                        <a:t>Volatile Gel 	</a:t>
                      </a:r>
                      <a:endParaRPr lang="en-US" sz="14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/>
                </a:tc>
              </a:tr>
              <a:tr h="7676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Puresil</a:t>
                      </a:r>
                      <a:r>
                        <a:rPr lang="en-US" dirty="0" smtClean="0"/>
                        <a:t> P5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err="1" smtClean="0"/>
                        <a:t>Petratum</a:t>
                      </a:r>
                      <a:r>
                        <a:rPr lang="en-US" sz="1800" u="none" strike="noStrike" kern="1200" baseline="0" dirty="0" smtClean="0"/>
                        <a:t> Silicone Gel(20%), D5,Vaseline </a:t>
                      </a:r>
                      <a:endParaRPr lang="en-US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200" u="none" strike="noStrike" baseline="0" dirty="0" smtClean="0"/>
                    </a:p>
                    <a:p>
                      <a:r>
                        <a:rPr lang="en-US" sz="1400" u="none" strike="noStrike" baseline="0" dirty="0" smtClean="0"/>
                        <a:t>Volatile Gel 	</a:t>
                      </a:r>
                      <a:endParaRPr lang="en-US" sz="1400" b="1" i="0" u="none" strike="noStrike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/>
                </a:tc>
              </a:tr>
              <a:tr h="1425704">
                <a:tc>
                  <a:txBody>
                    <a:bodyPr/>
                    <a:lstStyle/>
                    <a:p>
                      <a:r>
                        <a:rPr lang="en-US" dirty="0" smtClean="0"/>
                        <a:t>BASIL SEM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u="none" strike="noStrike" kern="1200" baseline="0" dirty="0" smtClean="0"/>
                    </a:p>
                    <a:p>
                      <a:r>
                        <a:rPr lang="en-US" sz="1800" u="none" strike="noStrike" kern="1200" baseline="0" dirty="0" smtClean="0"/>
                        <a:t>Water, </a:t>
                      </a:r>
                      <a:r>
                        <a:rPr lang="en-US" sz="1800" u="none" strike="noStrike" kern="1200" baseline="0" dirty="0" err="1" smtClean="0"/>
                        <a:t>Polymethylsilsesquioxane</a:t>
                      </a:r>
                      <a:r>
                        <a:rPr lang="en-US" sz="1800" u="none" strike="noStrike" kern="1200" baseline="0" dirty="0" smtClean="0"/>
                        <a:t>, </a:t>
                      </a:r>
                    </a:p>
                    <a:p>
                      <a:r>
                        <a:rPr lang="en-US" sz="1800" u="none" strike="noStrike" kern="1200" baseline="0" dirty="0" err="1" smtClean="0"/>
                        <a:t>Dimethicone</a:t>
                      </a:r>
                      <a:r>
                        <a:rPr lang="en-US" sz="1800" u="none" strike="noStrike" kern="1200" baseline="0" dirty="0" smtClean="0"/>
                        <a:t>, </a:t>
                      </a:r>
                      <a:r>
                        <a:rPr lang="en-US" sz="1800" u="none" strike="noStrike" kern="1200" baseline="0" dirty="0" err="1" smtClean="0"/>
                        <a:t>Stearyl</a:t>
                      </a:r>
                      <a:r>
                        <a:rPr lang="en-US" sz="1800" u="none" strike="noStrike" kern="1200" baseline="0" dirty="0" smtClean="0"/>
                        <a:t> </a:t>
                      </a:r>
                      <a:r>
                        <a:rPr lang="en-US" sz="1800" u="none" strike="noStrike" kern="1200" baseline="0" dirty="0" err="1" smtClean="0"/>
                        <a:t>Methicone</a:t>
                      </a:r>
                      <a:r>
                        <a:rPr lang="en-US" sz="1800" u="none" strike="noStrike" kern="1200" baseline="0" dirty="0" smtClean="0"/>
                        <a:t>,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u="none" strike="noStrike" kern="1200" baseline="0" dirty="0" smtClean="0"/>
                    </a:p>
                    <a:p>
                      <a:r>
                        <a:rPr lang="en-US" sz="1800" u="none" strike="noStrike" kern="1200" baseline="0" dirty="0" smtClean="0"/>
                        <a:t>Water Dispersible Gel 	</a:t>
                      </a:r>
                    </a:p>
                  </a:txBody>
                  <a:tcPr/>
                </a:tc>
              </a:tr>
              <a:tr h="7676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Puresil</a:t>
                      </a:r>
                      <a:r>
                        <a:rPr lang="en-US" dirty="0" smtClean="0"/>
                        <a:t> SF-</a:t>
                      </a:r>
                      <a:r>
                        <a:rPr lang="en-US" baseline="0" dirty="0" smtClean="0"/>
                        <a:t> 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err="1" smtClean="0"/>
                        <a:t>Fluoro</a:t>
                      </a:r>
                      <a:r>
                        <a:rPr lang="en-US" sz="1800" u="none" strike="noStrike" kern="1200" baseline="0" dirty="0" smtClean="0"/>
                        <a:t> Alkyl Phenyl Silicone (</a:t>
                      </a:r>
                      <a:r>
                        <a:rPr lang="en-US" sz="1800" u="none" strike="noStrike" kern="1200" baseline="0" dirty="0" err="1" smtClean="0"/>
                        <a:t>Fluoro</a:t>
                      </a:r>
                      <a:r>
                        <a:rPr lang="en-US" sz="1800" u="none" strike="noStrike" kern="1200" baseline="0" dirty="0" smtClean="0"/>
                        <a:t> 30%) </a:t>
                      </a:r>
                      <a:endParaRPr lang="en-US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u="none" strike="noStrike" kern="1200" baseline="0" dirty="0" smtClean="0"/>
                    </a:p>
                    <a:p>
                      <a:r>
                        <a:rPr lang="en-US" sz="1800" u="none" strike="noStrike" kern="1200" baseline="0" dirty="0" smtClean="0"/>
                        <a:t>Liquid, High Soft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9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dirty="0" err="1" smtClean="0"/>
              <a:t>Paraben</a:t>
            </a:r>
            <a:r>
              <a:rPr lang="en-US" dirty="0" smtClean="0"/>
              <a:t> Free Preservative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324716"/>
              </p:ext>
            </p:extLst>
          </p:nvPr>
        </p:nvGraphicFramePr>
        <p:xfrm>
          <a:off x="228600" y="1295400"/>
          <a:ext cx="8000999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750"/>
                <a:gridCol w="2074333"/>
                <a:gridCol w="4370916"/>
              </a:tblGrid>
              <a:tr h="308773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</a:p>
                  </a:txBody>
                  <a:tcPr/>
                </a:tc>
              </a:tr>
              <a:tr h="2360213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Pregen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Triol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 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Propanediol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Caprylyl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Glycol </a:t>
                      </a:r>
                    </a:p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1,2-Hexanediol </a:t>
                      </a:r>
                    </a:p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 anise extract 	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Preservative Free System </a:t>
                      </a:r>
                    </a:p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Excellent bacterial and fungal control </a:t>
                      </a:r>
                    </a:p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Globally approved </a:t>
                      </a:r>
                    </a:p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Clear colorless liquid with very low odor </a:t>
                      </a:r>
                    </a:p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Low skin irritation </a:t>
                      </a:r>
                    </a:p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Dosage : 0.8~1.2% </a:t>
                      </a:r>
                    </a:p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Moisturizer, Anti-oxidant 	</a:t>
                      </a:r>
                    </a:p>
                  </a:txBody>
                  <a:tcPr/>
                </a:tc>
              </a:tr>
              <a:tr h="2360213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Pregen</a:t>
                      </a:r>
                      <a:r>
                        <a:rPr lang="en-US" sz="2000" b="1" dirty="0" smtClean="0"/>
                        <a:t> TMO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1,2-Hexanediol </a:t>
                      </a:r>
                    </a:p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Butylene Glycol </a:t>
                      </a:r>
                    </a:p>
                    <a:p>
                      <a:r>
                        <a:rPr lang="en-US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Caprylyl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Glycol </a:t>
                      </a:r>
                    </a:p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 anise extract 	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Preservative Free System </a:t>
                      </a:r>
                    </a:p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Excellent bacterial and fungal control </a:t>
                      </a:r>
                    </a:p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Globally approved </a:t>
                      </a:r>
                    </a:p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Clear colorless liquid with very low odor </a:t>
                      </a:r>
                    </a:p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Effectiveness with wide pH range </a:t>
                      </a:r>
                    </a:p>
                    <a:p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Dosage : 0.4~0.7% 	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1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GFC CO. Ltd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Korea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267200"/>
          </a:xfrm>
        </p:spPr>
        <p:txBody>
          <a:bodyPr/>
          <a:lstStyle/>
          <a:p>
            <a:r>
              <a:rPr lang="en-US" dirty="0" smtClean="0"/>
              <a:t>Plant Based Stem Cells </a:t>
            </a:r>
          </a:p>
          <a:p>
            <a:r>
              <a:rPr lang="en-US" dirty="0" err="1" smtClean="0"/>
              <a:t>PepG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93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Stem Cell…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243058"/>
              </p:ext>
            </p:extLst>
          </p:nvPr>
        </p:nvGraphicFramePr>
        <p:xfrm>
          <a:off x="76200" y="1066800"/>
          <a:ext cx="8261252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1213"/>
                <a:gridCol w="2886288"/>
                <a:gridCol w="2753751"/>
              </a:tblGrid>
              <a:tr h="33585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Trade 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INCI 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Function</a:t>
                      </a:r>
                      <a:endParaRPr lang="en-US" sz="1600" dirty="0"/>
                    </a:p>
                  </a:txBody>
                  <a:tcPr/>
                </a:tc>
              </a:tr>
              <a:tr h="47019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PhytoG</a:t>
                      </a:r>
                      <a:r>
                        <a:rPr lang="en-US" sz="1600" dirty="0" smtClean="0"/>
                        <a:t> Stem Cell-Aloe(S)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Aloe </a:t>
                      </a:r>
                      <a:r>
                        <a:rPr lang="en-US" sz="1600" dirty="0" err="1" smtClean="0"/>
                        <a:t>Barbadensis</a:t>
                      </a:r>
                      <a:r>
                        <a:rPr lang="en-US" sz="1600" dirty="0" smtClean="0"/>
                        <a:t> Callus Culture Extract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MMP-1 inhibition, anti-aging, cell    viability, antibacterial </a:t>
                      </a:r>
                      <a:endParaRPr lang="en-US" sz="1600" dirty="0"/>
                    </a:p>
                  </a:txBody>
                  <a:tcPr/>
                </a:tc>
              </a:tr>
              <a:tr h="470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PhytoG</a:t>
                      </a:r>
                      <a:r>
                        <a:rPr lang="en-US" sz="1600" dirty="0" smtClean="0"/>
                        <a:t> Stem Cell- Bamboo Sprout(S)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Bambusa</a:t>
                      </a:r>
                      <a:r>
                        <a:rPr lang="en-US" sz="1600" dirty="0" smtClean="0"/>
                        <a:t> Vulgaris Callus Culture Extract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cell viability, </a:t>
                      </a:r>
                      <a:r>
                        <a:rPr lang="en-US" sz="1600" dirty="0" err="1" smtClean="0"/>
                        <a:t>elastase</a:t>
                      </a:r>
                      <a:r>
                        <a:rPr lang="en-US" sz="1600" dirty="0" smtClean="0"/>
                        <a:t> inhibition,     </a:t>
                      </a:r>
                      <a:r>
                        <a:rPr lang="en-US" sz="1600" dirty="0" err="1" smtClean="0"/>
                        <a:t>tyrosinase</a:t>
                      </a:r>
                      <a:r>
                        <a:rPr lang="en-US" sz="1600" dirty="0" smtClean="0"/>
                        <a:t> inhibition </a:t>
                      </a:r>
                      <a:endParaRPr lang="en-US" sz="1600" dirty="0"/>
                    </a:p>
                  </a:txBody>
                  <a:tcPr/>
                </a:tc>
              </a:tr>
              <a:tr h="644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PhytoG</a:t>
                      </a:r>
                      <a:r>
                        <a:rPr lang="en-US" sz="1600" dirty="0" smtClean="0"/>
                        <a:t> Stem Cell- Carrot(S)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Daucus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Carota</a:t>
                      </a:r>
                      <a:r>
                        <a:rPr lang="en-US" sz="1600" dirty="0" smtClean="0"/>
                        <a:t> Sativa (Carrot) Callus Culture Extract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cell viability, </a:t>
                      </a:r>
                      <a:r>
                        <a:rPr lang="en-US" sz="1600" dirty="0" err="1" smtClean="0"/>
                        <a:t>elastase</a:t>
                      </a:r>
                      <a:r>
                        <a:rPr lang="en-US" sz="1600" dirty="0" smtClean="0"/>
                        <a:t> inhibition,     </a:t>
                      </a:r>
                      <a:r>
                        <a:rPr lang="en-US" sz="1600" dirty="0" err="1" smtClean="0"/>
                        <a:t>tyrosinase</a:t>
                      </a:r>
                      <a:r>
                        <a:rPr lang="en-US" sz="1600" dirty="0" smtClean="0"/>
                        <a:t> inhibition, anti-</a:t>
                      </a:r>
                      <a:r>
                        <a:rPr lang="en-US" sz="1600" dirty="0" err="1" smtClean="0"/>
                        <a:t>inflammentoy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497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PhytoG</a:t>
                      </a:r>
                      <a:r>
                        <a:rPr lang="en-US" sz="1600" dirty="0" smtClean="0"/>
                        <a:t> Stem Cell- Chrysanthemum flower(S)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Chrysanthemum </a:t>
                      </a:r>
                      <a:r>
                        <a:rPr lang="en-US" sz="1600" dirty="0" err="1" smtClean="0"/>
                        <a:t>Indicum</a:t>
                      </a:r>
                      <a:r>
                        <a:rPr lang="en-US" sz="1600" dirty="0" smtClean="0"/>
                        <a:t>  Callus Culture Extract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600" dirty="0" smtClean="0"/>
                        <a:t> </a:t>
                      </a:r>
                      <a:r>
                        <a:rPr lang="en-US" sz="1600" dirty="0" smtClean="0"/>
                        <a:t>anti-wrinkle, whitening,   anti-</a:t>
                      </a:r>
                      <a:r>
                        <a:rPr lang="en-US" sz="1600" dirty="0" err="1" smtClean="0"/>
                        <a:t>inflammentory</a:t>
                      </a:r>
                      <a:r>
                        <a:rPr lang="en-US" sz="1600" dirty="0" smtClean="0"/>
                        <a:t>, anti-oxidant </a:t>
                      </a:r>
                      <a:endParaRPr lang="en-US" sz="1600" dirty="0"/>
                    </a:p>
                  </a:txBody>
                  <a:tcPr/>
                </a:tc>
              </a:tr>
              <a:tr h="5373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PhytoG</a:t>
                      </a:r>
                      <a:r>
                        <a:rPr lang="en-US" sz="1600" dirty="0" smtClean="0"/>
                        <a:t> Stem Cell- Grapevine(S)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Vitis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Vinifera</a:t>
                      </a:r>
                      <a:r>
                        <a:rPr lang="en-US" sz="1600" dirty="0" smtClean="0"/>
                        <a:t> (Grape) Callus </a:t>
                      </a:r>
                      <a:r>
                        <a:rPr lang="en-US" sz="1600" dirty="0" err="1" smtClean="0"/>
                        <a:t>Cluture</a:t>
                      </a:r>
                      <a:r>
                        <a:rPr lang="en-US" sz="1600" dirty="0" smtClean="0"/>
                        <a:t> Extract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anti-</a:t>
                      </a:r>
                      <a:r>
                        <a:rPr lang="en-US" sz="1600" dirty="0" err="1" smtClean="0"/>
                        <a:t>inflammentory</a:t>
                      </a:r>
                      <a:r>
                        <a:rPr lang="en-US" sz="1600" dirty="0" smtClean="0"/>
                        <a:t>, whitening,   cell viability, </a:t>
                      </a:r>
                      <a:r>
                        <a:rPr lang="en-US" sz="1600" dirty="0" err="1" smtClean="0"/>
                        <a:t>elastase</a:t>
                      </a:r>
                      <a:r>
                        <a:rPr lang="en-US" sz="1600" dirty="0" smtClean="0"/>
                        <a:t> inhibition </a:t>
                      </a:r>
                      <a:endParaRPr lang="en-US" sz="1600" dirty="0"/>
                    </a:p>
                  </a:txBody>
                  <a:tcPr/>
                </a:tc>
              </a:tr>
              <a:tr h="644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PhytoG</a:t>
                      </a:r>
                      <a:r>
                        <a:rPr lang="en-US" sz="1600" dirty="0" smtClean="0"/>
                        <a:t> Stem Cell- Green tea(S)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Camellia </a:t>
                      </a:r>
                      <a:r>
                        <a:rPr lang="en-US" sz="1600" dirty="0" err="1" smtClean="0"/>
                        <a:t>Sinensis</a:t>
                      </a:r>
                      <a:r>
                        <a:rPr lang="en-US" sz="1600" dirty="0" smtClean="0"/>
                        <a:t> Callus Culture Extract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anti-aging, whitening,    anti-</a:t>
                      </a:r>
                      <a:r>
                        <a:rPr lang="en-US" sz="1600" dirty="0" err="1" smtClean="0"/>
                        <a:t>inflammentory</a:t>
                      </a:r>
                      <a:r>
                        <a:rPr lang="en-US" sz="1600" dirty="0" smtClean="0"/>
                        <a:t>, anti-oxidant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776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PhytoG</a:t>
                      </a:r>
                      <a:r>
                        <a:rPr lang="en-US" sz="1600" dirty="0" smtClean="0"/>
                        <a:t> Stem Cell- Korea ginseng(S)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Panax</a:t>
                      </a:r>
                      <a:r>
                        <a:rPr lang="en-US" sz="1600" dirty="0" smtClean="0"/>
                        <a:t> Ginseng Callus Culture Extract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anti-oxidant, anti-cancer, anti-aging,  whitening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1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Offer	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2174875"/>
            <a:ext cx="3657600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/>
              <a:t>Guar Gum Derivatives</a:t>
            </a:r>
          </a:p>
          <a:p>
            <a:r>
              <a:rPr lang="en-US" sz="2800" dirty="0" smtClean="0"/>
              <a:t>Starch Derivatives - </a:t>
            </a:r>
            <a:r>
              <a:rPr lang="en-US" sz="2800" dirty="0"/>
              <a:t>Aluminum Starch </a:t>
            </a:r>
            <a:r>
              <a:rPr lang="en-US" sz="2800" dirty="0" err="1"/>
              <a:t>Octenylsuccinate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Titanium dioxide</a:t>
            </a:r>
          </a:p>
          <a:p>
            <a:r>
              <a:rPr lang="en-US" sz="2800" dirty="0" smtClean="0"/>
              <a:t>Silicone Gels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3962400" y="2174875"/>
            <a:ext cx="4114800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/>
              <a:t>Stem </a:t>
            </a:r>
            <a:r>
              <a:rPr lang="en-US" sz="2800" dirty="0"/>
              <a:t>Cells - Plant Based </a:t>
            </a:r>
          </a:p>
          <a:p>
            <a:r>
              <a:rPr lang="en-US" sz="2800" dirty="0" err="1" smtClean="0"/>
              <a:t>Tsubaki</a:t>
            </a:r>
            <a:r>
              <a:rPr lang="en-US" sz="2800" dirty="0" smtClean="0"/>
              <a:t>/ Camellia Oil &amp; Butters &amp; Waxes</a:t>
            </a:r>
          </a:p>
          <a:p>
            <a:r>
              <a:rPr lang="en-US" sz="2800" dirty="0" err="1" smtClean="0"/>
              <a:t>Fucoskin</a:t>
            </a:r>
            <a:endParaRPr lang="en-US" sz="2800" dirty="0" smtClean="0"/>
          </a:p>
          <a:p>
            <a:r>
              <a:rPr lang="en-US" sz="2800" dirty="0" err="1" smtClean="0"/>
              <a:t>Quercea</a:t>
            </a:r>
            <a:endParaRPr lang="en-US" sz="2800" dirty="0" smtClean="0"/>
          </a:p>
          <a:p>
            <a:r>
              <a:rPr lang="en-US" sz="2800" dirty="0"/>
              <a:t>Preservatives - Paraben Free</a:t>
            </a:r>
          </a:p>
          <a:p>
            <a:endParaRPr lang="en-US" sz="24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5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Stem Cell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117587"/>
              </p:ext>
            </p:extLst>
          </p:nvPr>
        </p:nvGraphicFramePr>
        <p:xfrm>
          <a:off x="152400" y="1137196"/>
          <a:ext cx="8229600" cy="5263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3048000"/>
                <a:gridCol w="2667000"/>
              </a:tblGrid>
              <a:tr h="584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Trade</a:t>
                      </a:r>
                      <a:r>
                        <a:rPr lang="en-US" sz="1600" baseline="0" dirty="0" smtClean="0"/>
                        <a:t> 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INCI 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Function</a:t>
                      </a:r>
                      <a:endParaRPr lang="en-US" sz="1600" dirty="0"/>
                    </a:p>
                  </a:txBody>
                  <a:tcPr/>
                </a:tc>
              </a:tr>
              <a:tr h="75837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PhytoG</a:t>
                      </a:r>
                      <a:r>
                        <a:rPr lang="en-US" sz="1600" dirty="0" smtClean="0"/>
                        <a:t> Stem Cell- Korea M. ginseng(S)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Panax</a:t>
                      </a:r>
                      <a:r>
                        <a:rPr lang="en-US" sz="1600" dirty="0" smtClean="0"/>
                        <a:t> Ginseng Callus Culture Extract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anti-wrinkle, whitening, anti-cancer, anti-</a:t>
                      </a:r>
                      <a:r>
                        <a:rPr lang="en-US" sz="1600" dirty="0" err="1" smtClean="0"/>
                        <a:t>inflammentory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758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PhytoG</a:t>
                      </a:r>
                      <a:r>
                        <a:rPr lang="en-US" sz="1600" dirty="0" smtClean="0"/>
                        <a:t> Stem Cell- </a:t>
                      </a:r>
                      <a:r>
                        <a:rPr lang="en-US" sz="1600" dirty="0" err="1" smtClean="0"/>
                        <a:t>Mung</a:t>
                      </a:r>
                      <a:r>
                        <a:rPr lang="en-US" sz="1600" dirty="0" smtClean="0"/>
                        <a:t> bean(S)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Phaseolus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Radiatus</a:t>
                      </a:r>
                      <a:r>
                        <a:rPr lang="en-US" sz="1600" dirty="0" smtClean="0"/>
                        <a:t> Meristem Cell Culture Extract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whitening, antibacterial, skin elasticity,     cell viability </a:t>
                      </a:r>
                      <a:endParaRPr lang="en-US" sz="1600" dirty="0"/>
                    </a:p>
                  </a:txBody>
                  <a:tcPr/>
                </a:tc>
              </a:tr>
              <a:tr h="75837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PhytoG</a:t>
                      </a:r>
                      <a:r>
                        <a:rPr lang="en-US" sz="1600" dirty="0" smtClean="0"/>
                        <a:t> Stem Cell- Peach(S)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Prunus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Persica</a:t>
                      </a:r>
                      <a:r>
                        <a:rPr lang="en-US" sz="1600" dirty="0" smtClean="0"/>
                        <a:t> Callus Culture Extract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skin conditioning, moisturizer,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whitening</a:t>
                      </a:r>
                      <a:endParaRPr lang="en-US" sz="1600" dirty="0"/>
                    </a:p>
                  </a:txBody>
                  <a:tcPr/>
                </a:tc>
              </a:tr>
              <a:tr h="75837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PhytoG</a:t>
                      </a:r>
                      <a:r>
                        <a:rPr lang="en-US" sz="1600" dirty="0" smtClean="0"/>
                        <a:t> Stem Cell- Peppermint(S)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Menthae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Herba</a:t>
                      </a:r>
                      <a:r>
                        <a:rPr lang="en-US" sz="1600" dirty="0" smtClean="0"/>
                        <a:t> (Peppermint) Callus Culture Extract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skin relaxing, antibacterial, moisturizer,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anti-</a:t>
                      </a:r>
                      <a:r>
                        <a:rPr lang="en-US" sz="1600" dirty="0" err="1" smtClean="0"/>
                        <a:t>inflammentory</a:t>
                      </a:r>
                      <a:endParaRPr lang="en-US" sz="1600" dirty="0"/>
                    </a:p>
                  </a:txBody>
                  <a:tcPr/>
                </a:tc>
              </a:tr>
              <a:tr h="75837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PhytoG</a:t>
                      </a:r>
                      <a:r>
                        <a:rPr lang="en-US" sz="1600" dirty="0" smtClean="0"/>
                        <a:t> Stem Cell- Scholar tree(S)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Sophora</a:t>
                      </a:r>
                      <a:r>
                        <a:rPr lang="en-US" sz="1600" dirty="0" smtClean="0"/>
                        <a:t> Japonica Callus Culture Extract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hair conditioning, whitening,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cell viability </a:t>
                      </a:r>
                      <a:endParaRPr lang="en-US" sz="1600" dirty="0"/>
                    </a:p>
                  </a:txBody>
                  <a:tcPr/>
                </a:tc>
              </a:tr>
              <a:tr h="758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PhytoG</a:t>
                      </a:r>
                      <a:r>
                        <a:rPr lang="en-US" sz="1600" dirty="0" smtClean="0"/>
                        <a:t> Stem Cell- Sweet flag(S)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Acorus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Calamus</a:t>
                      </a:r>
                      <a:r>
                        <a:rPr lang="en-US" sz="1600" dirty="0" smtClean="0"/>
                        <a:t> Callus Culture Extract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hair conditioning, whitening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04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620000" cy="1143000"/>
          </a:xfrm>
        </p:spPr>
        <p:txBody>
          <a:bodyPr/>
          <a:lstStyle/>
          <a:p>
            <a:pPr algn="ctr"/>
            <a:r>
              <a:rPr lang="en-US" dirty="0" err="1" smtClean="0"/>
              <a:t>PepG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638865"/>
              </p:ext>
            </p:extLst>
          </p:nvPr>
        </p:nvGraphicFramePr>
        <p:xfrm>
          <a:off x="152400" y="1143000"/>
          <a:ext cx="8229600" cy="5342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13361">
                <a:tc>
                  <a:txBody>
                    <a:bodyPr/>
                    <a:lstStyle/>
                    <a:p>
                      <a:r>
                        <a:rPr lang="en-US" dirty="0" smtClean="0"/>
                        <a:t>Trade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INCI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</a:tr>
              <a:tr h="96004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PepG</a:t>
                      </a:r>
                      <a:r>
                        <a:rPr lang="en-US" dirty="0" smtClean="0"/>
                        <a:t>-Collagen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Hydrolyzed Collagen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skin conditioning, hair conditioning, skin elasticity, moisturizer </a:t>
                      </a:r>
                      <a:endParaRPr lang="en-US" dirty="0"/>
                    </a:p>
                  </a:txBody>
                  <a:tcPr/>
                </a:tc>
              </a:tr>
              <a:tr h="96004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PepG</a:t>
                      </a:r>
                      <a:r>
                        <a:rPr lang="en-US" dirty="0" smtClean="0"/>
                        <a:t>-Donkey milk PD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Donkey milk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anti-wrinkle, moisturizer, collagen    synthesis, skin elasticity </a:t>
                      </a:r>
                      <a:endParaRPr lang="en-US" dirty="0"/>
                    </a:p>
                  </a:txBody>
                  <a:tcPr/>
                </a:tc>
              </a:tr>
              <a:tr h="88893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PepG</a:t>
                      </a:r>
                      <a:r>
                        <a:rPr lang="en-US" dirty="0" smtClean="0"/>
                        <a:t>-Sea Snail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Hydrolyzed Kuroda’s Sea Hare Extract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skin conditioning, moisturizer, anti-aging </a:t>
                      </a:r>
                      <a:endParaRPr lang="en-US" dirty="0"/>
                    </a:p>
                  </a:txBody>
                  <a:tcPr/>
                </a:tc>
              </a:tr>
              <a:tr h="96004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PepG</a:t>
                      </a:r>
                      <a:r>
                        <a:rPr lang="en-US" dirty="0" smtClean="0"/>
                        <a:t>-Sea Squirt GAGs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Glycosaminoglycans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skin conditioning, moisturizer, anti-aging, anti-</a:t>
                      </a:r>
                      <a:r>
                        <a:rPr lang="en-US" dirty="0" err="1" smtClean="0"/>
                        <a:t>inflammentory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96004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PepG</a:t>
                      </a:r>
                      <a:r>
                        <a:rPr lang="en-US" dirty="0" smtClean="0"/>
                        <a:t>-Yeast PD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 Extract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anti-oxidant, moisturizer, anti-aging,     skin conditioning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52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Yokozeki</a:t>
            </a:r>
            <a:r>
              <a:rPr lang="en-US" sz="4000" dirty="0" smtClean="0"/>
              <a:t> Oil &amp; Fat Industries Co. Ltd</a:t>
            </a:r>
            <a:br>
              <a:rPr lang="en-US" sz="4000" dirty="0" smtClean="0"/>
            </a:br>
            <a:r>
              <a:rPr lang="en-US" sz="4000" dirty="0"/>
              <a:t> </a:t>
            </a:r>
            <a:r>
              <a:rPr lang="en-US" sz="4000" dirty="0" smtClean="0"/>
              <a:t>                                                    Japan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981200"/>
            <a:ext cx="3200400" cy="4800600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3200" dirty="0" smtClean="0"/>
              <a:t>Oils</a:t>
            </a:r>
          </a:p>
          <a:p>
            <a:pPr marL="114300" indent="0" algn="ctr">
              <a:buNone/>
            </a:pPr>
            <a:endParaRPr lang="en-US" dirty="0" smtClean="0"/>
          </a:p>
          <a:p>
            <a:r>
              <a:rPr lang="en-US" sz="2000" dirty="0" err="1" smtClean="0"/>
              <a:t>Tsubaki</a:t>
            </a:r>
            <a:r>
              <a:rPr lang="en-US" sz="2000" dirty="0" smtClean="0"/>
              <a:t> Oil</a:t>
            </a:r>
          </a:p>
          <a:p>
            <a:r>
              <a:rPr lang="en-US" sz="2000" dirty="0" smtClean="0"/>
              <a:t>Camellia Oil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2011749"/>
            <a:ext cx="3352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Waxs</a:t>
            </a:r>
            <a:endParaRPr lang="en-US" sz="3200" dirty="0" smtClean="0"/>
          </a:p>
          <a:p>
            <a:endParaRPr lang="en-US" sz="20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err="1" smtClean="0"/>
              <a:t>Candelilla</a:t>
            </a:r>
            <a:r>
              <a:rPr lang="en-US" sz="2000" dirty="0" smtClean="0"/>
              <a:t> Wax MK-2,  MK-4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err="1" smtClean="0"/>
              <a:t>Candelilla</a:t>
            </a:r>
            <a:r>
              <a:rPr lang="en-US" sz="2000" dirty="0" smtClean="0"/>
              <a:t> Wax MD-21, MK-7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Carnauba Wax R-100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Rice Bran Wax S-100,      R-100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Bees Wax CY-100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9800" y="1948696"/>
            <a:ext cx="2438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Butters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Mango Butter – (</a:t>
            </a:r>
            <a:r>
              <a:rPr lang="en-US" sz="2000" dirty="0" err="1" smtClean="0"/>
              <a:t>Mangifera</a:t>
            </a:r>
            <a:r>
              <a:rPr lang="en-US" sz="2000" dirty="0" smtClean="0"/>
              <a:t> </a:t>
            </a:r>
            <a:r>
              <a:rPr lang="en-US" sz="2000" dirty="0" err="1"/>
              <a:t>indica</a:t>
            </a:r>
            <a:r>
              <a:rPr lang="en-US" sz="20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Macadamia </a:t>
            </a:r>
            <a:r>
              <a:rPr lang="en-US" sz="2000" dirty="0"/>
              <a:t>Nut </a:t>
            </a:r>
            <a:r>
              <a:rPr lang="en-US" sz="2000" dirty="0" smtClean="0"/>
              <a:t>Butter</a:t>
            </a:r>
          </a:p>
        </p:txBody>
      </p:sp>
    </p:spTree>
    <p:extLst>
      <p:ext uri="{BB962C8B-B14F-4D97-AF65-F5344CB8AC3E}">
        <p14:creationId xmlns:p14="http://schemas.microsoft.com/office/powerpoint/2010/main" val="63141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Oils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103124"/>
              </p:ext>
            </p:extLst>
          </p:nvPr>
        </p:nvGraphicFramePr>
        <p:xfrm>
          <a:off x="304800" y="1219200"/>
          <a:ext cx="7848600" cy="269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2038350"/>
                <a:gridCol w="1962150"/>
                <a:gridCol w="1962150"/>
              </a:tblGrid>
              <a:tr h="889000">
                <a:tc>
                  <a:txBody>
                    <a:bodyPr/>
                    <a:lstStyle/>
                    <a:p>
                      <a:r>
                        <a:rPr lang="en-US" dirty="0" smtClean="0"/>
                        <a:t>Trade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INCI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Certification</a:t>
                      </a:r>
                      <a:endParaRPr lang="en-US" dirty="0"/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Tsubaki</a:t>
                      </a:r>
                      <a:r>
                        <a:rPr lang="en-US" baseline="0" dirty="0" smtClean="0"/>
                        <a:t> 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Camellia Japonica Seed 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Skin care, Hair care and Toiletry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Ecocert</a:t>
                      </a:r>
                      <a:r>
                        <a:rPr lang="en-US" dirty="0" smtClean="0"/>
                        <a:t>, Cosmos</a:t>
                      </a:r>
                      <a:endParaRPr lang="en-US" dirty="0"/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r>
                        <a:rPr lang="en-US" dirty="0" smtClean="0"/>
                        <a:t>Camellia 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Camellia </a:t>
                      </a:r>
                      <a:r>
                        <a:rPr lang="en-US" dirty="0" err="1" smtClean="0"/>
                        <a:t>Oleifera</a:t>
                      </a:r>
                      <a:r>
                        <a:rPr lang="en-US" dirty="0" smtClean="0"/>
                        <a:t> Seed 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Skin care, Hair care and Toiletry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Ecocert</a:t>
                      </a:r>
                      <a:r>
                        <a:rPr lang="en-US" dirty="0" smtClean="0"/>
                        <a:t>, Cosmos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Waxes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601393"/>
              </p:ext>
            </p:extLst>
          </p:nvPr>
        </p:nvGraphicFramePr>
        <p:xfrm>
          <a:off x="152400" y="914400"/>
          <a:ext cx="819404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440940"/>
                <a:gridCol w="2324100"/>
                <a:gridCol w="1752600"/>
              </a:tblGrid>
              <a:tr h="38099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Trade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INCI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Certification</a:t>
                      </a:r>
                      <a:endParaRPr lang="en-US" sz="1400" dirty="0"/>
                    </a:p>
                  </a:txBody>
                  <a:tcPr/>
                </a:tc>
              </a:tr>
              <a:tr h="3048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Candelilla</a:t>
                      </a:r>
                      <a:r>
                        <a:rPr lang="en-US" sz="1400" dirty="0" smtClean="0"/>
                        <a:t> Wax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 MD-21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Candelilla</a:t>
                      </a:r>
                      <a:r>
                        <a:rPr lang="en-US" sz="1400" dirty="0" smtClean="0"/>
                        <a:t> Wax Hydrocarbons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Lipsticks, </a:t>
                      </a:r>
                      <a:r>
                        <a:rPr lang="en-US" sz="1400" dirty="0" err="1" smtClean="0"/>
                        <a:t>Foundatios</a:t>
                      </a:r>
                      <a:r>
                        <a:rPr lang="en-US" sz="1400" dirty="0" smtClean="0"/>
                        <a:t>, Hair waxes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Ecocert</a:t>
                      </a:r>
                      <a:r>
                        <a:rPr lang="en-US" sz="1400" dirty="0" smtClean="0"/>
                        <a:t>, Cosmos</a:t>
                      </a:r>
                      <a:endParaRPr lang="en-US" sz="1400" dirty="0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 MK-7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Euphorbia </a:t>
                      </a:r>
                      <a:r>
                        <a:rPr lang="en-US" sz="1400" dirty="0" err="1" smtClean="0"/>
                        <a:t>Cerifera</a:t>
                      </a:r>
                      <a:r>
                        <a:rPr lang="en-US" sz="1400" dirty="0" smtClean="0"/>
                        <a:t> 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Candelilla</a:t>
                      </a:r>
                      <a:r>
                        <a:rPr lang="en-US" sz="1400" dirty="0" smtClean="0"/>
                        <a:t>) Wax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Lipsticks, </a:t>
                      </a:r>
                      <a:r>
                        <a:rPr lang="en-US" sz="1400" dirty="0" err="1" smtClean="0"/>
                        <a:t>Foundatios</a:t>
                      </a:r>
                      <a:r>
                        <a:rPr lang="en-US" sz="1400" dirty="0" smtClean="0"/>
                        <a:t>, Hair waxes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  <a:tr h="7924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Carnauba Wax R-100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Copernicia</a:t>
                      </a:r>
                      <a:r>
                        <a:rPr lang="en-US" sz="1400" dirty="0" smtClean="0"/>
                        <a:t> </a:t>
                      </a:r>
                      <a:r>
                        <a:rPr lang="en-US" sz="1400" dirty="0" err="1" smtClean="0"/>
                        <a:t>Cerifera</a:t>
                      </a:r>
                      <a:r>
                        <a:rPr lang="en-US" sz="1400" dirty="0" smtClean="0"/>
                        <a:t> (Carnauba) Wax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Lipsticks, Foundation, </a:t>
                      </a:r>
                      <a:r>
                        <a:rPr lang="en-US" sz="1400" baseline="0" dirty="0" smtClean="0"/>
                        <a:t>H</a:t>
                      </a:r>
                      <a:r>
                        <a:rPr lang="en-US" sz="1400" dirty="0" smtClean="0"/>
                        <a:t>air wax, Emulsion,                  Scrub agent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Ecocert</a:t>
                      </a:r>
                      <a:r>
                        <a:rPr lang="en-US" sz="1400" dirty="0" smtClean="0"/>
                        <a:t>, Cosmos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0480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Rice Bran Wax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 S-100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Oryza Sativa(Rice) Bran Wax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Mascara, Foundation, Eyeliner, Emulsion, </a:t>
                      </a:r>
                      <a:r>
                        <a:rPr lang="en-US" sz="1400" dirty="0" err="1" smtClean="0"/>
                        <a:t>Scrubbingagent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Ecocert</a:t>
                      </a:r>
                      <a:r>
                        <a:rPr lang="en-US" sz="1400" dirty="0" smtClean="0"/>
                        <a:t>, Cosmos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 R-100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Oryza</a:t>
                      </a:r>
                      <a:r>
                        <a:rPr lang="en-US" sz="1400" dirty="0" smtClean="0"/>
                        <a:t> Sativa (Rice) Bran Wax Hydrogenated Palm Oil Hydrogenated Rapeseed Oil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Mascara, Foundation,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Eyeliner, Emulsion, </a:t>
                      </a:r>
                      <a:r>
                        <a:rPr lang="en-US" sz="1400" dirty="0" err="1" smtClean="0"/>
                        <a:t>Scrubbingagent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Ecocert</a:t>
                      </a:r>
                      <a:endParaRPr lang="en-US" sz="1400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Bees</a:t>
                      </a:r>
                      <a:r>
                        <a:rPr lang="en-US" sz="1400" baseline="0" dirty="0" smtClean="0"/>
                        <a:t> Wax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Bees Wax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Cream, Lipsticks, Foundation, Emulsion,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Mascara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Ecocert</a:t>
                      </a:r>
                      <a:r>
                        <a:rPr lang="en-US" sz="1400" dirty="0" smtClean="0"/>
                        <a:t>, Cosmos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00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Butters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078410"/>
              </p:ext>
            </p:extLst>
          </p:nvPr>
        </p:nvGraphicFramePr>
        <p:xfrm>
          <a:off x="381000" y="1732280"/>
          <a:ext cx="7772400" cy="364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133600"/>
                <a:gridCol w="2133600"/>
                <a:gridCol w="1752600"/>
              </a:tblGrid>
              <a:tr h="1092200">
                <a:tc>
                  <a:txBody>
                    <a:bodyPr/>
                    <a:lstStyle/>
                    <a:p>
                      <a:r>
                        <a:rPr lang="en-US" dirty="0" smtClean="0"/>
                        <a:t>Trade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INCI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Appilication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Certification</a:t>
                      </a:r>
                      <a:endParaRPr lang="en-US" dirty="0"/>
                    </a:p>
                  </a:txBody>
                  <a:tcPr/>
                </a:tc>
              </a:tr>
              <a:tr h="1092200">
                <a:tc>
                  <a:txBody>
                    <a:bodyPr/>
                    <a:lstStyle/>
                    <a:p>
                      <a:r>
                        <a:rPr lang="en-US" dirty="0" smtClean="0"/>
                        <a:t>Macadamia Nut Butter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Macademia</a:t>
                      </a:r>
                      <a:r>
                        <a:rPr lang="en-US" dirty="0" smtClean="0"/>
                        <a:t> Seed Oil /Hydrogenated Macadamia Seed Oil Esters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Skin Care, Body </a:t>
                      </a:r>
                      <a:r>
                        <a:rPr lang="en-US" dirty="0" err="1" smtClean="0"/>
                        <a:t>CareBaby</a:t>
                      </a:r>
                      <a:r>
                        <a:rPr lang="en-US" dirty="0" smtClean="0"/>
                        <a:t> Care, Hair Care, Lip Balm,         Cleansing Cream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Ecocert</a:t>
                      </a:r>
                      <a:endParaRPr lang="en-US" dirty="0"/>
                    </a:p>
                  </a:txBody>
                  <a:tcPr/>
                </a:tc>
              </a:tr>
              <a:tr h="1092200">
                <a:tc>
                  <a:txBody>
                    <a:bodyPr/>
                    <a:lstStyle/>
                    <a:p>
                      <a:r>
                        <a:rPr lang="en-US" dirty="0" smtClean="0"/>
                        <a:t>Mango Butter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Mango Seed Oil</a:t>
                      </a:r>
                      <a:r>
                        <a:rPr lang="en-US" baseline="0" dirty="0" smtClean="0"/>
                        <a:t> &amp; Esters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r>
                        <a:rPr lang="en-US" baseline="0" dirty="0" smtClean="0"/>
                        <a:t> Care and Toiletry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Ecocert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I.T.O. </a:t>
            </a:r>
            <a:r>
              <a:rPr lang="en-US" dirty="0" err="1" smtClean="0"/>
              <a:t>Provitamin</a:t>
            </a:r>
            <a:r>
              <a:rPr lang="en-US" dirty="0" smtClean="0"/>
              <a:t> Co. Ltd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Japan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800600"/>
          </a:xfrm>
        </p:spPr>
        <p:txBody>
          <a:bodyPr/>
          <a:lstStyle/>
          <a:p>
            <a:r>
              <a:rPr lang="en-US" sz="2400" dirty="0" err="1" smtClean="0"/>
              <a:t>Glyceryl</a:t>
            </a:r>
            <a:r>
              <a:rPr lang="en-US" sz="2400" dirty="0" smtClean="0"/>
              <a:t> </a:t>
            </a:r>
            <a:r>
              <a:rPr lang="en-US" sz="2400" dirty="0" err="1" smtClean="0"/>
              <a:t>Octyl</a:t>
            </a:r>
            <a:r>
              <a:rPr lang="en-US" sz="2400" dirty="0" smtClean="0"/>
              <a:t> </a:t>
            </a:r>
            <a:r>
              <a:rPr lang="en-US" sz="2400" dirty="0" err="1" smtClean="0"/>
              <a:t>Ascorbate</a:t>
            </a:r>
            <a:r>
              <a:rPr lang="en-US" sz="2400" dirty="0" smtClean="0"/>
              <a:t> – </a:t>
            </a:r>
            <a:r>
              <a:rPr lang="en-US" sz="2400" dirty="0" err="1" smtClean="0"/>
              <a:t>Moisturization</a:t>
            </a:r>
            <a:r>
              <a:rPr lang="en-US" sz="2400" dirty="0" smtClean="0"/>
              <a:t>, Anti Bacterial, Anti Aging, Whitening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err="1" smtClean="0"/>
              <a:t>Quercea</a:t>
            </a:r>
            <a:r>
              <a:rPr lang="en-US" sz="2400" dirty="0" smtClean="0"/>
              <a:t> Extract( Skin/ Peel of Red Onion) – Anti Oxidant, Anti Allergy, Anti Bacterial and  UV protection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68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Fuco</a:t>
            </a:r>
            <a:r>
              <a:rPr lang="en-US" dirty="0" smtClean="0"/>
              <a:t> Beauty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Taiwan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FucoSkin</a:t>
            </a:r>
            <a:r>
              <a:rPr lang="en-US" dirty="0" smtClean="0"/>
              <a:t>  - </a:t>
            </a:r>
            <a:endParaRPr lang="en-US" dirty="0"/>
          </a:p>
          <a:p>
            <a:r>
              <a:rPr lang="en-US" dirty="0"/>
              <a:t>Main </a:t>
            </a:r>
            <a:r>
              <a:rPr lang="en-US" dirty="0" err="1"/>
              <a:t>component：Oligo-Fucoidan</a:t>
            </a:r>
            <a:r>
              <a:rPr lang="en-US" dirty="0"/>
              <a:t> (&lt;500Da) </a:t>
            </a:r>
            <a:r>
              <a:rPr lang="en-US" dirty="0" smtClean="0"/>
              <a:t> - </a:t>
            </a:r>
            <a:endParaRPr lang="en-US" dirty="0"/>
          </a:p>
          <a:p>
            <a:r>
              <a:rPr lang="en-US" dirty="0"/>
              <a:t>A high proportion of water-soluble polysaccharide </a:t>
            </a:r>
            <a:endParaRPr lang="en-US" dirty="0" smtClean="0"/>
          </a:p>
          <a:p>
            <a:r>
              <a:rPr lang="en-US" dirty="0" smtClean="0"/>
              <a:t>Removes Wrinkles</a:t>
            </a:r>
          </a:p>
          <a:p>
            <a:r>
              <a:rPr lang="en-US" dirty="0" smtClean="0"/>
              <a:t>Improves skin Elasticity</a:t>
            </a:r>
          </a:p>
          <a:p>
            <a:r>
              <a:rPr lang="en-US" dirty="0" smtClean="0"/>
              <a:t>Improves skin moisture</a:t>
            </a:r>
          </a:p>
          <a:p>
            <a:r>
              <a:rPr lang="en-US" dirty="0" smtClean="0"/>
              <a:t>Reduces inflammation</a:t>
            </a:r>
          </a:p>
          <a:p>
            <a:r>
              <a:rPr lang="en-US" dirty="0" smtClean="0"/>
              <a:t>Prevents scar </a:t>
            </a:r>
            <a:r>
              <a:rPr lang="en-US" dirty="0" smtClean="0"/>
              <a:t>formation</a:t>
            </a:r>
          </a:p>
          <a:p>
            <a:r>
              <a:rPr lang="en-US" dirty="0" smtClean="0"/>
              <a:t>Can be used post treatment for faster healing </a:t>
            </a:r>
            <a:r>
              <a:rPr lang="en-US" smtClean="0"/>
              <a:t>of radiation </a:t>
            </a:r>
            <a:r>
              <a:rPr lang="en-US" dirty="0" smtClean="0"/>
              <a:t>therapy.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76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Thank You…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7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7620000" cy="1143000"/>
          </a:xfrm>
        </p:spPr>
        <p:txBody>
          <a:bodyPr/>
          <a:lstStyle/>
          <a:p>
            <a:r>
              <a:rPr lang="en-US" dirty="0" err="1" smtClean="0"/>
              <a:t>Jingkun</a:t>
            </a:r>
            <a:r>
              <a:rPr lang="en-US" dirty="0" smtClean="0"/>
              <a:t> Chemical Company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295471"/>
            <a:ext cx="41670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Guar gum derivatives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err="1"/>
              <a:t>Guarsafe</a:t>
            </a:r>
            <a:r>
              <a:rPr lang="en-US" sz="2000" dirty="0"/>
              <a:t>®</a:t>
            </a:r>
            <a:r>
              <a:rPr lang="en-US" sz="3600" dirty="0"/>
              <a:t> Range</a:t>
            </a:r>
          </a:p>
        </p:txBody>
      </p:sp>
    </p:spTree>
    <p:extLst>
      <p:ext uri="{BB962C8B-B14F-4D97-AF65-F5344CB8AC3E}">
        <p14:creationId xmlns:p14="http://schemas.microsoft.com/office/powerpoint/2010/main" val="11682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 Gum Derivatives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 world leader in development and production of derivatives from guar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Guar gum is a polysaccharide extracted from the seeds of the guar beans </a:t>
            </a:r>
          </a:p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Jingkun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Guarsafe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® range have been widely used applied in cosmetics and toiletries industry as conditioner,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viscosifier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floatation stabilizer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etc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Cationic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Guarsafe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®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Range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Hydroxypropyl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Guarsafe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®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Range</a:t>
            </a:r>
          </a:p>
        </p:txBody>
      </p:sp>
    </p:spTree>
    <p:extLst>
      <p:ext uri="{BB962C8B-B14F-4D97-AF65-F5344CB8AC3E}">
        <p14:creationId xmlns:p14="http://schemas.microsoft.com/office/powerpoint/2010/main" val="91203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Cationic </a:t>
            </a:r>
            <a:r>
              <a:rPr lang="en-US" dirty="0" err="1" smtClean="0"/>
              <a:t>Guarsafe</a:t>
            </a:r>
            <a:r>
              <a:rPr lang="en-US" sz="3200" dirty="0" smtClean="0"/>
              <a:t>®</a:t>
            </a:r>
            <a:r>
              <a:rPr lang="en-US" dirty="0" smtClean="0"/>
              <a:t>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Jingkun</a:t>
            </a:r>
            <a:r>
              <a:rPr lang="en-US" dirty="0"/>
              <a:t> Cationic </a:t>
            </a:r>
            <a:r>
              <a:rPr lang="en-US" dirty="0" err="1"/>
              <a:t>Guarsafe</a:t>
            </a:r>
            <a:r>
              <a:rPr lang="en-US" dirty="0"/>
              <a:t> ®range is a vegetable based cationic polymer with outstanding properties in surface active environment, associating product performance and enhanced sensorial benefits.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an ideal conditioner for hair care, skin care products</a:t>
            </a:r>
            <a:r>
              <a:rPr lang="en-US" dirty="0" smtClean="0"/>
              <a:t>.</a:t>
            </a:r>
          </a:p>
          <a:p>
            <a:r>
              <a:rPr lang="en-US" dirty="0"/>
              <a:t>Extreme smoothness and mildness for skin protection and kids applications </a:t>
            </a:r>
          </a:p>
          <a:p>
            <a:r>
              <a:rPr lang="en-US" dirty="0"/>
              <a:t>High </a:t>
            </a:r>
            <a:r>
              <a:rPr lang="en-US" dirty="0" err="1"/>
              <a:t>substantivity</a:t>
            </a:r>
            <a:r>
              <a:rPr lang="en-US" dirty="0"/>
              <a:t> to hair and </a:t>
            </a:r>
            <a:r>
              <a:rPr lang="en-US" dirty="0" smtClean="0"/>
              <a:t>skin</a:t>
            </a:r>
            <a:endParaRPr lang="en-US" dirty="0"/>
          </a:p>
          <a:p>
            <a:r>
              <a:rPr lang="en-US" dirty="0"/>
              <a:t>Superior silicone </a:t>
            </a:r>
            <a:r>
              <a:rPr lang="en-US" dirty="0" smtClean="0"/>
              <a:t>deposition</a:t>
            </a:r>
            <a:endParaRPr lang="en-US" dirty="0"/>
          </a:p>
          <a:p>
            <a:r>
              <a:rPr lang="en-US" dirty="0"/>
              <a:t>Excellent wet conditioning performance and ease of detangling </a:t>
            </a:r>
          </a:p>
          <a:p>
            <a:r>
              <a:rPr lang="en-US" dirty="0"/>
              <a:t>Enhanced foam sensorial </a:t>
            </a:r>
            <a:r>
              <a:rPr lang="en-US" dirty="0" smtClean="0"/>
              <a:t>attributes</a:t>
            </a:r>
            <a:endParaRPr lang="en-US" dirty="0"/>
          </a:p>
          <a:p>
            <a:r>
              <a:rPr lang="en-US" dirty="0"/>
              <a:t>Reduced skin irritation &amp; minimal Build-up in hair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45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620000" cy="1143000"/>
          </a:xfrm>
        </p:spPr>
        <p:txBody>
          <a:bodyPr/>
          <a:lstStyle/>
          <a:p>
            <a:r>
              <a:rPr lang="en-US" sz="4000" dirty="0"/>
              <a:t>Cationic </a:t>
            </a:r>
            <a:r>
              <a:rPr lang="en-US" sz="4000" dirty="0" err="1"/>
              <a:t>Guarsafe</a:t>
            </a:r>
            <a:r>
              <a:rPr lang="en-US" sz="4000" dirty="0"/>
              <a:t>® </a:t>
            </a:r>
            <a:r>
              <a:rPr lang="en-US" sz="4000" dirty="0" smtClean="0"/>
              <a:t>Range Grades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129656"/>
              </p:ext>
            </p:extLst>
          </p:nvPr>
        </p:nvGraphicFramePr>
        <p:xfrm>
          <a:off x="2" y="914400"/>
          <a:ext cx="8458197" cy="582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8"/>
                <a:gridCol w="1999447"/>
                <a:gridCol w="1405830"/>
                <a:gridCol w="1405830"/>
                <a:gridCol w="1488526"/>
                <a:gridCol w="1015566"/>
              </a:tblGrid>
              <a:tr h="519766"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Name of the</a:t>
                      </a:r>
                      <a:r>
                        <a:rPr lang="en-US" sz="1600" baseline="0" dirty="0" smtClean="0"/>
                        <a:t> Product</a:t>
                      </a:r>
                      <a:endParaRPr 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Recommended Use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Solution</a:t>
                      </a:r>
                      <a:endParaRPr lang="en-US" sz="1600" dirty="0"/>
                    </a:p>
                  </a:txBody>
                  <a:tcPr/>
                </a:tc>
              </a:tr>
              <a:tr h="5643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Shampoo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Rinse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off </a:t>
                      </a:r>
                    </a:p>
                    <a:p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Conditioner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Bath &amp; Face Wash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</a:rPr>
                        <a:t>pdts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1742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Guarsafe</a:t>
                      </a:r>
                      <a:r>
                        <a:rPr lang="en-US" sz="1400" b="1" dirty="0" smtClean="0"/>
                        <a:t> JK</a:t>
                      </a:r>
                      <a:r>
                        <a:rPr lang="en-US" sz="1400" b="1" baseline="0" dirty="0" smtClean="0"/>
                        <a:t> 110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degree</a:t>
                      </a:r>
                      <a:r>
                        <a:rPr lang="en-US" sz="1400" baseline="0" dirty="0" smtClean="0"/>
                        <a:t> of substitution</a:t>
                      </a:r>
                    </a:p>
                    <a:p>
                      <a:r>
                        <a:rPr lang="en-US" sz="1400" baseline="0" dirty="0" smtClean="0"/>
                        <a:t>Favorable effect on favorability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Much Recommended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Can be used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Can be used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Opaque</a:t>
                      </a:r>
                      <a:endParaRPr lang="en-US" sz="1400" dirty="0"/>
                    </a:p>
                  </a:txBody>
                  <a:tcPr/>
                </a:tc>
              </a:tr>
              <a:tr h="950470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Guarsafe</a:t>
                      </a:r>
                      <a:r>
                        <a:rPr lang="en-US" sz="1400" b="1" dirty="0" smtClean="0"/>
                        <a:t> JK</a:t>
                      </a:r>
                      <a:r>
                        <a:rPr lang="en-US" sz="1400" b="1" baseline="0" dirty="0" smtClean="0"/>
                        <a:t> 130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</a:t>
                      </a:r>
                      <a:r>
                        <a:rPr lang="en-US" sz="1400" baseline="0" dirty="0" smtClean="0"/>
                        <a:t> degree of substitution</a:t>
                      </a:r>
                    </a:p>
                    <a:p>
                      <a:r>
                        <a:rPr lang="en-US" sz="1400" baseline="0" dirty="0" smtClean="0"/>
                        <a:t>Provides comb ability &amp; non tacky feeling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Much</a:t>
                      </a:r>
                      <a:r>
                        <a:rPr lang="en-US" sz="1400" baseline="0" dirty="0" smtClean="0"/>
                        <a:t> Recommended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Can be used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Can be used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Opaque</a:t>
                      </a:r>
                      <a:endParaRPr lang="en-US" sz="1400" dirty="0"/>
                    </a:p>
                  </a:txBody>
                  <a:tcPr/>
                </a:tc>
              </a:tr>
              <a:tr h="644729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Guarsafe</a:t>
                      </a:r>
                      <a:r>
                        <a:rPr lang="en-US" sz="1400" b="1" dirty="0" smtClean="0"/>
                        <a:t> JK</a:t>
                      </a:r>
                      <a:r>
                        <a:rPr lang="en-US" sz="1400" b="1" baseline="0" dirty="0" smtClean="0"/>
                        <a:t> 140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Self hydrating version of JK 130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Much Recommended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Can be used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Can be used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Opaque</a:t>
                      </a:r>
                      <a:endParaRPr lang="en-US" sz="1400" dirty="0"/>
                    </a:p>
                  </a:txBody>
                  <a:tcPr/>
                </a:tc>
              </a:tr>
              <a:tr h="735848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Guarsafe</a:t>
                      </a:r>
                      <a:r>
                        <a:rPr lang="en-US" sz="1400" b="1" dirty="0" smtClean="0"/>
                        <a:t> JK</a:t>
                      </a:r>
                      <a:r>
                        <a:rPr lang="en-US" sz="1400" b="1" baseline="0" dirty="0" smtClean="0"/>
                        <a:t> 170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Maximum </a:t>
                      </a:r>
                      <a:r>
                        <a:rPr lang="en-US" sz="1400" dirty="0" err="1" smtClean="0"/>
                        <a:t>condtng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Enhanced</a:t>
                      </a:r>
                      <a:r>
                        <a:rPr lang="en-US" sz="1400" baseline="0" dirty="0" smtClean="0"/>
                        <a:t> deposition of actives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Much Recommended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Recommended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Can be used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Opaque</a:t>
                      </a:r>
                      <a:endParaRPr lang="en-US" sz="1400" dirty="0"/>
                    </a:p>
                  </a:txBody>
                  <a:tcPr/>
                </a:tc>
              </a:tr>
              <a:tr h="644729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Guarsafe</a:t>
                      </a:r>
                      <a:r>
                        <a:rPr lang="en-US" sz="1400" b="1" baseline="0" dirty="0" smtClean="0"/>
                        <a:t> SOFT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Excellent conditioning @ low </a:t>
                      </a:r>
                      <a:r>
                        <a:rPr lang="en-US" sz="1400" dirty="0" err="1" smtClean="0"/>
                        <a:t>conc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Much Recommended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Recommended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Can be used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Clear</a:t>
                      </a:r>
                      <a:endParaRPr lang="en-US" sz="1400" dirty="0"/>
                    </a:p>
                  </a:txBody>
                  <a:tcPr/>
                </a:tc>
              </a:tr>
              <a:tr h="798236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Guarsafe</a:t>
                      </a:r>
                      <a:r>
                        <a:rPr lang="en-US" sz="1400" b="1" dirty="0" smtClean="0"/>
                        <a:t> </a:t>
                      </a:r>
                    </a:p>
                    <a:p>
                      <a:r>
                        <a:rPr lang="en-US" sz="1400" b="1" dirty="0" smtClean="0"/>
                        <a:t>SOFT</a:t>
                      </a:r>
                      <a:r>
                        <a:rPr lang="en-US" sz="1400" b="1" baseline="0" dirty="0" smtClean="0"/>
                        <a:t> 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Skin rinse of-</a:t>
                      </a:r>
                      <a:r>
                        <a:rPr lang="en-US" sz="1400" baseline="0" dirty="0" smtClean="0"/>
                        <a:t> gives silky feel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Much</a:t>
                      </a:r>
                      <a:r>
                        <a:rPr lang="en-US" sz="1400" baseline="0" dirty="0" smtClean="0"/>
                        <a:t> Recommended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Can be used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Much</a:t>
                      </a:r>
                      <a:r>
                        <a:rPr lang="en-US" sz="1400" baseline="0" dirty="0" smtClean="0"/>
                        <a:t> Recommended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Clear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07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Hydroxypropyl</a:t>
            </a:r>
            <a:r>
              <a:rPr lang="en-US" sz="4000" dirty="0" smtClean="0"/>
              <a:t> </a:t>
            </a:r>
            <a:r>
              <a:rPr lang="en-US" sz="4000" dirty="0" err="1" smtClean="0"/>
              <a:t>Guarsafe</a:t>
            </a:r>
            <a:r>
              <a:rPr lang="en-US" sz="4000" dirty="0" smtClean="0"/>
              <a:t>® Range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486400"/>
          </a:xfrm>
        </p:spPr>
        <p:txBody>
          <a:bodyPr>
            <a:noAutofit/>
          </a:bodyPr>
          <a:lstStyle/>
          <a:p>
            <a:r>
              <a:rPr lang="en-US" sz="2000" dirty="0" err="1"/>
              <a:t>Jingkun</a:t>
            </a:r>
            <a:r>
              <a:rPr lang="en-US" sz="2000" dirty="0"/>
              <a:t> </a:t>
            </a:r>
            <a:r>
              <a:rPr lang="en-US" sz="2000" dirty="0" err="1"/>
              <a:t>Hydroxypropyl®is</a:t>
            </a:r>
            <a:r>
              <a:rPr lang="en-US" sz="2000" dirty="0"/>
              <a:t> a nonionic plant derived polymer for rheology modification. It is used in personal care and home care products to stabilize and thicken formulations. </a:t>
            </a:r>
            <a:endParaRPr lang="en-US" sz="2000" dirty="0" smtClean="0"/>
          </a:p>
          <a:p>
            <a:r>
              <a:rPr lang="en-US" sz="2000" dirty="0" err="1" smtClean="0"/>
              <a:t>Jingkun</a:t>
            </a:r>
            <a:r>
              <a:rPr lang="en-US" sz="2000" dirty="0" smtClean="0"/>
              <a:t> </a:t>
            </a:r>
            <a:r>
              <a:rPr lang="en-US" sz="2000" dirty="0" err="1"/>
              <a:t>Hydroxypropyl</a:t>
            </a:r>
            <a:r>
              <a:rPr lang="en-US" sz="2000" dirty="0"/>
              <a:t> </a:t>
            </a:r>
            <a:r>
              <a:rPr lang="en-US" sz="2000" dirty="0" err="1" smtClean="0"/>
              <a:t>Guarsafe®polymers</a:t>
            </a:r>
            <a:r>
              <a:rPr lang="en-US" sz="2000" dirty="0" smtClean="0"/>
              <a:t> </a:t>
            </a:r>
            <a:r>
              <a:rPr lang="en-US" sz="2000" dirty="0"/>
              <a:t>can meet all formulations needs for </a:t>
            </a:r>
            <a:r>
              <a:rPr lang="en-US" sz="2000" dirty="0" smtClean="0"/>
              <a:t>rheology modification </a:t>
            </a:r>
            <a:r>
              <a:rPr lang="en-US" sz="2000" dirty="0"/>
              <a:t>for hair care, skin care &amp; home care products. </a:t>
            </a:r>
            <a:endParaRPr lang="en-US" sz="2000" dirty="0" smtClean="0"/>
          </a:p>
          <a:p>
            <a:r>
              <a:rPr lang="en-US" sz="2000" dirty="0" smtClean="0"/>
              <a:t>Good </a:t>
            </a:r>
            <a:r>
              <a:rPr lang="en-US" sz="2000" dirty="0"/>
              <a:t>compatibility with electrolytes and hydrophilic liquids (Glycols, alcohols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Stability over wide pH </a:t>
            </a:r>
            <a:r>
              <a:rPr lang="en-US" sz="2000" dirty="0" smtClean="0"/>
              <a:t>range</a:t>
            </a:r>
            <a:endParaRPr lang="en-US" sz="2000" dirty="0"/>
          </a:p>
          <a:p>
            <a:r>
              <a:rPr lang="en-US" sz="2000" dirty="0"/>
              <a:t>Lubricating </a:t>
            </a:r>
            <a:r>
              <a:rPr lang="en-US" sz="2000" dirty="0" smtClean="0"/>
              <a:t>properties</a:t>
            </a:r>
            <a:endParaRPr lang="en-US" sz="2000" dirty="0"/>
          </a:p>
          <a:p>
            <a:r>
              <a:rPr lang="en-US" sz="2000" dirty="0"/>
              <a:t>Emollient effect to </a:t>
            </a:r>
            <a:r>
              <a:rPr lang="en-US" sz="2000" dirty="0" smtClean="0"/>
              <a:t>skin</a:t>
            </a:r>
            <a:endParaRPr lang="en-US" sz="2000" dirty="0"/>
          </a:p>
          <a:p>
            <a:r>
              <a:rPr lang="en-US" sz="2000" dirty="0"/>
              <a:t>Helps stabilize </a:t>
            </a:r>
            <a:r>
              <a:rPr lang="en-US" sz="2000" dirty="0" smtClean="0"/>
              <a:t>emulsions</a:t>
            </a:r>
            <a:endParaRPr lang="en-US" sz="2000" dirty="0"/>
          </a:p>
          <a:p>
            <a:r>
              <a:rPr lang="en-US" sz="2000" dirty="0"/>
              <a:t>Optimum thickening </a:t>
            </a:r>
            <a:r>
              <a:rPr lang="en-US" sz="2000" dirty="0" smtClean="0"/>
              <a:t>effect</a:t>
            </a:r>
            <a:endParaRPr lang="en-US" sz="2000" dirty="0"/>
          </a:p>
          <a:p>
            <a:r>
              <a:rPr lang="en-US" sz="2000" dirty="0"/>
              <a:t>Non-toxic to skin and eyes</a:t>
            </a:r>
          </a:p>
          <a:p>
            <a:r>
              <a:rPr lang="en-US" sz="2000" dirty="0"/>
              <a:t>End Application: Hair care (shampoo, conditioners&amp; styling), Skin care (Facial care, cleansing, body care), Toiletries (Shower &amp; Barth), Home care (Detergent, hard surface cleanser)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27085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Hydroxypropyl</a:t>
            </a:r>
            <a:r>
              <a:rPr lang="en-US" sz="3600" dirty="0"/>
              <a:t> </a:t>
            </a:r>
            <a:r>
              <a:rPr lang="en-US" sz="3600" dirty="0" err="1"/>
              <a:t>Guarsafe</a:t>
            </a:r>
            <a:r>
              <a:rPr lang="en-US" sz="3600" dirty="0"/>
              <a:t>® </a:t>
            </a:r>
            <a:r>
              <a:rPr lang="en-US" sz="3600" dirty="0" smtClean="0"/>
              <a:t>Range grades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024540"/>
              </p:ext>
            </p:extLst>
          </p:nvPr>
        </p:nvGraphicFramePr>
        <p:xfrm>
          <a:off x="152401" y="1143000"/>
          <a:ext cx="8153400" cy="556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226"/>
                <a:gridCol w="2094450"/>
                <a:gridCol w="1271631"/>
                <a:gridCol w="1271631"/>
                <a:gridCol w="1421235"/>
                <a:gridCol w="1047227"/>
              </a:tblGrid>
              <a:tr h="850952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Name of the</a:t>
                      </a:r>
                      <a:r>
                        <a:rPr lang="en-US" baseline="0" dirty="0" smtClean="0"/>
                        <a:t> Product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Recommended Use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Solution</a:t>
                      </a:r>
                      <a:endParaRPr lang="en-US" dirty="0"/>
                    </a:p>
                  </a:txBody>
                  <a:tcPr/>
                </a:tc>
              </a:tr>
              <a:tr h="6188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Shampoo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Rinse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off </a:t>
                      </a:r>
                    </a:p>
                    <a:p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Conditioner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Bath &amp; Face Wash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</a:rPr>
                        <a:t>pdts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5408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Guarsafe</a:t>
                      </a:r>
                      <a:r>
                        <a:rPr lang="en-US" b="1" dirty="0" smtClean="0"/>
                        <a:t> JK</a:t>
                      </a:r>
                      <a:r>
                        <a:rPr lang="en-US" b="1" baseline="0" dirty="0" smtClean="0"/>
                        <a:t> 101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</a:t>
                      </a:r>
                      <a:r>
                        <a:rPr lang="en-US" sz="1400" baseline="0" dirty="0" smtClean="0"/>
                        <a:t> degree of modification for improved compatibility in formulation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Can be used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Can be used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Much Recommended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Opaque</a:t>
                      </a:r>
                      <a:endParaRPr lang="en-US" dirty="0"/>
                    </a:p>
                  </a:txBody>
                  <a:tcPr/>
                </a:tc>
              </a:tr>
              <a:tr h="143182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Guarsafe</a:t>
                      </a:r>
                      <a:r>
                        <a:rPr lang="en-US" b="1" dirty="0" smtClean="0"/>
                        <a:t> JK</a:t>
                      </a:r>
                      <a:r>
                        <a:rPr lang="en-US" b="1" baseline="0" dirty="0" smtClean="0"/>
                        <a:t> 202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Provides fluid </a:t>
                      </a:r>
                      <a:r>
                        <a:rPr lang="en-US" sz="1400" dirty="0" err="1" smtClean="0"/>
                        <a:t>anfd</a:t>
                      </a:r>
                      <a:r>
                        <a:rPr lang="en-US" sz="1400" baseline="0" dirty="0" smtClean="0"/>
                        <a:t> smooth feel in wet applications like  body wash.</a:t>
                      </a:r>
                    </a:p>
                    <a:p>
                      <a:r>
                        <a:rPr lang="en-US" sz="1400" baseline="0" dirty="0" smtClean="0"/>
                        <a:t>Allow for formulation of pump able gels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Recommended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Much</a:t>
                      </a:r>
                      <a:r>
                        <a:rPr lang="en-US" sz="1400" baseline="0" dirty="0" smtClean="0"/>
                        <a:t> Recommended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Much</a:t>
                      </a:r>
                      <a:r>
                        <a:rPr lang="en-US" sz="1400" baseline="0" dirty="0" smtClean="0"/>
                        <a:t> Recommended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</a:tr>
              <a:tr h="1455539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Guarsafe</a:t>
                      </a:r>
                      <a:r>
                        <a:rPr lang="en-US" b="1" dirty="0" smtClean="0"/>
                        <a:t> JK</a:t>
                      </a:r>
                      <a:r>
                        <a:rPr lang="en-US" b="1" baseline="0" dirty="0" smtClean="0"/>
                        <a:t> 303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Ideal for thickening high content</a:t>
                      </a:r>
                      <a:r>
                        <a:rPr lang="en-US" sz="1400" baseline="0" dirty="0" smtClean="0"/>
                        <a:t> ethanol based solution.  Optimum compatibility with solvents. Lubricating effect to formulas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Recommended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Much</a:t>
                      </a:r>
                      <a:r>
                        <a:rPr lang="en-US" sz="1400" baseline="0" dirty="0" smtClean="0"/>
                        <a:t> Recommended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Much</a:t>
                      </a:r>
                      <a:r>
                        <a:rPr lang="en-US" sz="1400" baseline="0" dirty="0" smtClean="0"/>
                        <a:t> Recommended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84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Nanogen</a:t>
            </a:r>
            <a:r>
              <a:rPr lang="en-US" dirty="0" smtClean="0"/>
              <a:t> - Korea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00600"/>
          </a:xfrm>
        </p:spPr>
        <p:txBody>
          <a:bodyPr>
            <a:normAutofit/>
          </a:bodyPr>
          <a:lstStyle/>
          <a:p>
            <a:r>
              <a:rPr lang="en-US" sz="2400" dirty="0"/>
              <a:t>TiO2</a:t>
            </a:r>
            <a:r>
              <a:rPr lang="en-US" sz="2400" dirty="0" smtClean="0"/>
              <a:t> Beads</a:t>
            </a:r>
          </a:p>
          <a:p>
            <a:r>
              <a:rPr lang="en-US" sz="2400" dirty="0" smtClean="0"/>
              <a:t>TiO2 Dispersion in oil</a:t>
            </a:r>
          </a:p>
          <a:p>
            <a:r>
              <a:rPr lang="en-US" sz="2400" dirty="0" smtClean="0"/>
              <a:t>Dispersion in water (TiO2, Carbon)</a:t>
            </a:r>
          </a:p>
          <a:p>
            <a:pPr marL="347472">
              <a:spcBef>
                <a:spcPts val="576"/>
              </a:spcBef>
            </a:pPr>
            <a:r>
              <a:rPr lang="en-US" sz="2400" dirty="0"/>
              <a:t>Water Soluble Film Former</a:t>
            </a:r>
          </a:p>
          <a:p>
            <a:pPr marL="285750" indent="-285750">
              <a:spcBef>
                <a:spcPts val="546"/>
              </a:spcBef>
            </a:pPr>
            <a:r>
              <a:rPr lang="en-US" sz="2400" dirty="0"/>
              <a:t>Silicone Gel</a:t>
            </a:r>
          </a:p>
          <a:p>
            <a:pPr marL="285750" indent="-285750">
              <a:spcBef>
                <a:spcPts val="546"/>
              </a:spcBef>
            </a:pPr>
            <a:r>
              <a:rPr lang="en-US" sz="2400" dirty="0"/>
              <a:t>Paraben free preservative</a:t>
            </a:r>
          </a:p>
          <a:p>
            <a:pPr>
              <a:spcBef>
                <a:spcPts val="546"/>
              </a:spcBef>
            </a:pPr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2625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5">
      <a:dk1>
        <a:srgbClr val="AA5106"/>
      </a:dk1>
      <a:lt1>
        <a:sysClr val="window" lastClr="FFFFFF"/>
      </a:lt1>
      <a:dk2>
        <a:srgbClr val="548DD4"/>
      </a:dk2>
      <a:lt2>
        <a:srgbClr val="EEECE1"/>
      </a:lt2>
      <a:accent1>
        <a:srgbClr val="F4760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E36C09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623</TotalTime>
  <Words>1718</Words>
  <Application>Microsoft Office PowerPoint</Application>
  <PresentationFormat>On-screen Show (4:3)</PresentationFormat>
  <Paragraphs>492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PowerPoint Presentation</vt:lpstr>
      <vt:lpstr>What we Offer </vt:lpstr>
      <vt:lpstr>Jingkun Chemical Company                    </vt:lpstr>
      <vt:lpstr>Guar Gum Derivatives</vt:lpstr>
      <vt:lpstr>Cationic Guarsafe® Range</vt:lpstr>
      <vt:lpstr>Cationic Guarsafe® Range Grades</vt:lpstr>
      <vt:lpstr>Hydroxypropyl Guarsafe® Range </vt:lpstr>
      <vt:lpstr>Hydroxypropyl Guarsafe® Range grades </vt:lpstr>
      <vt:lpstr>Nanogen - Korea</vt:lpstr>
      <vt:lpstr>TiO2 Beads</vt:lpstr>
      <vt:lpstr>TiO2 Dispersion in oil</vt:lpstr>
      <vt:lpstr>Titanium Dioxide</vt:lpstr>
      <vt:lpstr>PowerPoint Presentation</vt:lpstr>
      <vt:lpstr>Starch Derivatives</vt:lpstr>
      <vt:lpstr>Silicone Gel</vt:lpstr>
      <vt:lpstr>Silicone Gel Contd…</vt:lpstr>
      <vt:lpstr>Paraben Free Preservative</vt:lpstr>
      <vt:lpstr>GFC CO. Ltd                    Korea</vt:lpstr>
      <vt:lpstr>Stem Cell…</vt:lpstr>
      <vt:lpstr>Stem Cell Contd…</vt:lpstr>
      <vt:lpstr>PepG</vt:lpstr>
      <vt:lpstr>Yokozeki Oil &amp; Fat Industries Co. Ltd                                                      Japan</vt:lpstr>
      <vt:lpstr>Oils</vt:lpstr>
      <vt:lpstr>Waxes</vt:lpstr>
      <vt:lpstr>Butters</vt:lpstr>
      <vt:lpstr>I.T.O. Provitamin Co. Ltd                           Japan </vt:lpstr>
      <vt:lpstr>Fuco Beauty                        Taiwan </vt:lpstr>
      <vt:lpstr>Thank You…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 1</dc:creator>
  <cp:lastModifiedBy>Queeny</cp:lastModifiedBy>
  <cp:revision>58</cp:revision>
  <dcterms:created xsi:type="dcterms:W3CDTF">2006-08-16T00:00:00Z</dcterms:created>
  <dcterms:modified xsi:type="dcterms:W3CDTF">2014-03-20T20:34:10Z</dcterms:modified>
</cp:coreProperties>
</file>